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handoutMasterIdLst>
    <p:handoutMasterId r:id="rId19"/>
  </p:handoutMasterIdLst>
  <p:sldIdLst>
    <p:sldId id="260" r:id="rId2"/>
    <p:sldId id="302" r:id="rId3"/>
    <p:sldId id="309" r:id="rId4"/>
    <p:sldId id="306" r:id="rId5"/>
    <p:sldId id="288" r:id="rId6"/>
    <p:sldId id="326" r:id="rId7"/>
    <p:sldId id="331" r:id="rId8"/>
    <p:sldId id="325" r:id="rId9"/>
    <p:sldId id="307" r:id="rId10"/>
    <p:sldId id="339" r:id="rId11"/>
    <p:sldId id="338" r:id="rId12"/>
    <p:sldId id="304" r:id="rId13"/>
    <p:sldId id="337" r:id="rId14"/>
    <p:sldId id="340" r:id="rId15"/>
    <p:sldId id="310" r:id="rId16"/>
    <p:sldId id="341" r:id="rId17"/>
    <p:sldId id="314" r:id="rId18"/>
  </p:sldIdLst>
  <p:sldSz cx="10652125" cy="7562850"/>
  <p:notesSz cx="6797675" cy="9926638"/>
  <p:defaultTextStyle>
    <a:defPPr>
      <a:defRPr lang="de-DE"/>
    </a:defPPr>
    <a:lvl1pPr algn="l" defTabSz="514350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514350" indent="-57150" algn="l" defTabSz="514350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1028700" indent="-114300" algn="l" defTabSz="514350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543050" indent="-171450" algn="l" defTabSz="514350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2057400" indent="-228600" algn="l" defTabSz="514350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404">
          <p15:clr>
            <a:srgbClr val="A4A3A4"/>
          </p15:clr>
        </p15:guide>
        <p15:guide id="2" pos="35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F0F5"/>
    <a:srgbClr val="B9D77A"/>
    <a:srgbClr val="F3B764"/>
    <a:srgbClr val="ABDB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3" d="100"/>
          <a:sy n="113" d="100"/>
        </p:scale>
        <p:origin x="1020" y="108"/>
      </p:cViewPr>
      <p:guideLst>
        <p:guide orient="horz" pos="4404"/>
        <p:guide pos="35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7E2D406-1420-403F-A074-84DAAC0BD942}" type="datetimeFigureOut">
              <a:rPr lang="de-DE" altLang="de-DE"/>
              <a:pPr>
                <a:defRPr/>
              </a:pPr>
              <a:t>04.03.2022</a:t>
            </a:fld>
            <a:endParaRPr lang="de-DE" altLang="de-DE"/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E621D18-DEC7-441C-8897-31ACDF418247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98910" y="2349388"/>
            <a:ext cx="9054307" cy="1621111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97819" y="4285615"/>
            <a:ext cx="7456488" cy="193272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143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287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431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575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719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863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007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151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Master-Untertitelformat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891B27-34E4-4EB0-8282-1417963CF615}" type="datetime1">
              <a:rPr lang="de-DE" altLang="de-DE"/>
              <a:pPr>
                <a:defRPr/>
              </a:pPr>
              <a:t>04.03.2022</a:t>
            </a:fld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C9F1C9-2D98-4DD1-A132-038B246D5124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0819981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267EFB-9A18-4056-90D7-F1ECE3CE1A4D}" type="datetime1">
              <a:rPr lang="de-DE" altLang="de-DE"/>
              <a:pPr>
                <a:defRPr/>
              </a:pPr>
              <a:t>04.03.2022</a:t>
            </a:fld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91514C-9ADF-4B3F-96AF-BA2B83A5250D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8868100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41445" y="4859832"/>
            <a:ext cx="9054307" cy="1502066"/>
          </a:xfrm>
        </p:spPr>
        <p:txBody>
          <a:bodyPr anchor="t"/>
          <a:lstStyle>
            <a:lvl1pPr algn="l">
              <a:defRPr sz="4500" b="1" cap="all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41445" y="3205461"/>
            <a:ext cx="9054307" cy="1654373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1439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2879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4318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5758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57197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08637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0077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151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06EDA9-397C-45B9-AD9E-68CD9D8C9016}" type="datetime1">
              <a:rPr lang="de-DE" altLang="de-DE"/>
              <a:pPr>
                <a:defRPr/>
              </a:pPr>
              <a:t>04.03.2022</a:t>
            </a:fld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A4DA50-3274-47DF-BB8C-CF29A4F551E9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2971777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08429" y="1946734"/>
            <a:ext cx="5385242" cy="5504074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1206" y="1946734"/>
            <a:ext cx="5385242" cy="5504074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278FD4-53CD-4671-83FE-43051BB8BD2B}" type="datetime1">
              <a:rPr lang="de-DE" altLang="de-DE"/>
              <a:pPr>
                <a:defRPr/>
              </a:pPr>
              <a:t>04.03.2022</a:t>
            </a:fld>
            <a:endParaRPr lang="de-DE" alt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BCEC34-7380-4F6F-83E9-B4AFF97B7348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481973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2607" y="302867"/>
            <a:ext cx="9586913" cy="1260475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32606" y="1692891"/>
            <a:ext cx="4706539" cy="705515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4396" indent="0">
              <a:buNone/>
              <a:defRPr sz="2300" b="1"/>
            </a:lvl2pPr>
            <a:lvl3pPr marL="1028791" indent="0">
              <a:buNone/>
              <a:defRPr sz="2000" b="1"/>
            </a:lvl3pPr>
            <a:lvl4pPr marL="1543187" indent="0">
              <a:buNone/>
              <a:defRPr sz="1800" b="1"/>
            </a:lvl4pPr>
            <a:lvl5pPr marL="2057583" indent="0">
              <a:buNone/>
              <a:defRPr sz="1800" b="1"/>
            </a:lvl5pPr>
            <a:lvl6pPr marL="2571979" indent="0">
              <a:buNone/>
              <a:defRPr sz="1800" b="1"/>
            </a:lvl6pPr>
            <a:lvl7pPr marL="3086374" indent="0">
              <a:buNone/>
              <a:defRPr sz="1800" b="1"/>
            </a:lvl7pPr>
            <a:lvl8pPr marL="3600770" indent="0">
              <a:buNone/>
              <a:defRPr sz="1800" b="1"/>
            </a:lvl8pPr>
            <a:lvl9pPr marL="4115166" indent="0">
              <a:buNone/>
              <a:defRPr sz="18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32606" y="2398406"/>
            <a:ext cx="4706539" cy="4357393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5411133" y="1692891"/>
            <a:ext cx="4708387" cy="705515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4396" indent="0">
              <a:buNone/>
              <a:defRPr sz="2300" b="1"/>
            </a:lvl2pPr>
            <a:lvl3pPr marL="1028791" indent="0">
              <a:buNone/>
              <a:defRPr sz="2000" b="1"/>
            </a:lvl3pPr>
            <a:lvl4pPr marL="1543187" indent="0">
              <a:buNone/>
              <a:defRPr sz="1800" b="1"/>
            </a:lvl4pPr>
            <a:lvl5pPr marL="2057583" indent="0">
              <a:buNone/>
              <a:defRPr sz="1800" b="1"/>
            </a:lvl5pPr>
            <a:lvl6pPr marL="2571979" indent="0">
              <a:buNone/>
              <a:defRPr sz="1800" b="1"/>
            </a:lvl6pPr>
            <a:lvl7pPr marL="3086374" indent="0">
              <a:buNone/>
              <a:defRPr sz="1800" b="1"/>
            </a:lvl7pPr>
            <a:lvl8pPr marL="3600770" indent="0">
              <a:buNone/>
              <a:defRPr sz="1800" b="1"/>
            </a:lvl8pPr>
            <a:lvl9pPr marL="4115166" indent="0">
              <a:buNone/>
              <a:defRPr sz="18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5411133" y="2398406"/>
            <a:ext cx="4708387" cy="4357393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E344B0-7392-451A-8AC7-F38A651A8C17}" type="datetime1">
              <a:rPr lang="de-DE" altLang="de-DE"/>
              <a:pPr>
                <a:defRPr/>
              </a:pPr>
              <a:t>04.03.2022</a:t>
            </a:fld>
            <a:endParaRPr lang="de-DE" alt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2C58EB-871A-4F8A-8A60-4BC7E3BCD595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6910057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C7F515-BAD9-4409-A979-9B4E6C572C50}" type="datetime1">
              <a:rPr lang="de-DE" altLang="de-DE"/>
              <a:pPr>
                <a:defRPr/>
              </a:pPr>
              <a:t>04.03.2022</a:t>
            </a:fld>
            <a:endParaRPr lang="de-DE" alt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28A06F-385E-4F1E-B152-7E6C34335040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324181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FD32D1-2361-4839-8609-8876555061AE}" type="datetime1">
              <a:rPr lang="de-DE" altLang="de-DE"/>
              <a:pPr>
                <a:defRPr/>
              </a:pPr>
              <a:t>04.03.2022</a:t>
            </a:fld>
            <a:endParaRPr lang="de-DE" alt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8468F4-AFD3-4ABA-8812-29E2DD4B00F5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4786556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2608" y="301115"/>
            <a:ext cx="3504475" cy="1281483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164686" y="301116"/>
            <a:ext cx="5954833" cy="6454683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532608" y="1582597"/>
            <a:ext cx="3504475" cy="5173200"/>
          </a:xfrm>
        </p:spPr>
        <p:txBody>
          <a:bodyPr/>
          <a:lstStyle>
            <a:lvl1pPr marL="0" indent="0">
              <a:buNone/>
              <a:defRPr sz="1600"/>
            </a:lvl1pPr>
            <a:lvl2pPr marL="514396" indent="0">
              <a:buNone/>
              <a:defRPr sz="1400"/>
            </a:lvl2pPr>
            <a:lvl3pPr marL="1028791" indent="0">
              <a:buNone/>
              <a:defRPr sz="1100"/>
            </a:lvl3pPr>
            <a:lvl4pPr marL="1543187" indent="0">
              <a:buNone/>
              <a:defRPr sz="1000"/>
            </a:lvl4pPr>
            <a:lvl5pPr marL="2057583" indent="0">
              <a:buNone/>
              <a:defRPr sz="1000"/>
            </a:lvl5pPr>
            <a:lvl6pPr marL="2571979" indent="0">
              <a:buNone/>
              <a:defRPr sz="1000"/>
            </a:lvl6pPr>
            <a:lvl7pPr marL="3086374" indent="0">
              <a:buNone/>
              <a:defRPr sz="1000"/>
            </a:lvl7pPr>
            <a:lvl8pPr marL="3600770" indent="0">
              <a:buNone/>
              <a:defRPr sz="1000"/>
            </a:lvl8pPr>
            <a:lvl9pPr marL="4115166" indent="0">
              <a:buNone/>
              <a:defRPr sz="10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0681F4-5C1D-4E7A-9752-3EB2A39E52F2}" type="datetime1">
              <a:rPr lang="de-DE" altLang="de-DE"/>
              <a:pPr>
                <a:defRPr/>
              </a:pPr>
              <a:t>04.03.2022</a:t>
            </a:fld>
            <a:endParaRPr lang="de-DE" alt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75C62B-6AB8-49EB-974A-A64FA2229A21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2706378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087892" y="5293995"/>
            <a:ext cx="6391275" cy="624986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2087892" y="675755"/>
            <a:ext cx="6391275" cy="4537710"/>
          </a:xfrm>
        </p:spPr>
        <p:txBody>
          <a:bodyPr rtlCol="0">
            <a:normAutofit/>
          </a:bodyPr>
          <a:lstStyle>
            <a:lvl1pPr marL="0" indent="0">
              <a:buNone/>
              <a:defRPr sz="3600"/>
            </a:lvl1pPr>
            <a:lvl2pPr marL="514396" indent="0">
              <a:buNone/>
              <a:defRPr sz="3200"/>
            </a:lvl2pPr>
            <a:lvl3pPr marL="1028791" indent="0">
              <a:buNone/>
              <a:defRPr sz="2700"/>
            </a:lvl3pPr>
            <a:lvl4pPr marL="1543187" indent="0">
              <a:buNone/>
              <a:defRPr sz="2300"/>
            </a:lvl4pPr>
            <a:lvl5pPr marL="2057583" indent="0">
              <a:buNone/>
              <a:defRPr sz="2300"/>
            </a:lvl5pPr>
            <a:lvl6pPr marL="2571979" indent="0">
              <a:buNone/>
              <a:defRPr sz="2300"/>
            </a:lvl6pPr>
            <a:lvl7pPr marL="3086374" indent="0">
              <a:buNone/>
              <a:defRPr sz="2300"/>
            </a:lvl7pPr>
            <a:lvl8pPr marL="3600770" indent="0">
              <a:buNone/>
              <a:defRPr sz="2300"/>
            </a:lvl8pPr>
            <a:lvl9pPr marL="4115166" indent="0">
              <a:buNone/>
              <a:defRPr sz="23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2087892" y="5918981"/>
            <a:ext cx="6391275" cy="887584"/>
          </a:xfrm>
        </p:spPr>
        <p:txBody>
          <a:bodyPr/>
          <a:lstStyle>
            <a:lvl1pPr marL="0" indent="0">
              <a:buNone/>
              <a:defRPr sz="1600"/>
            </a:lvl1pPr>
            <a:lvl2pPr marL="514396" indent="0">
              <a:buNone/>
              <a:defRPr sz="1400"/>
            </a:lvl2pPr>
            <a:lvl3pPr marL="1028791" indent="0">
              <a:buNone/>
              <a:defRPr sz="1100"/>
            </a:lvl3pPr>
            <a:lvl4pPr marL="1543187" indent="0">
              <a:buNone/>
              <a:defRPr sz="1000"/>
            </a:lvl4pPr>
            <a:lvl5pPr marL="2057583" indent="0">
              <a:buNone/>
              <a:defRPr sz="1000"/>
            </a:lvl5pPr>
            <a:lvl6pPr marL="2571979" indent="0">
              <a:buNone/>
              <a:defRPr sz="1000"/>
            </a:lvl6pPr>
            <a:lvl7pPr marL="3086374" indent="0">
              <a:buNone/>
              <a:defRPr sz="1000"/>
            </a:lvl7pPr>
            <a:lvl8pPr marL="3600770" indent="0">
              <a:buNone/>
              <a:defRPr sz="1000"/>
            </a:lvl8pPr>
            <a:lvl9pPr marL="4115166" indent="0">
              <a:buNone/>
              <a:defRPr sz="10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164B97-FE29-47E9-BC3E-40459792A0C8}" type="datetime1">
              <a:rPr lang="de-DE" altLang="de-DE"/>
              <a:pPr>
                <a:defRPr/>
              </a:pPr>
              <a:t>04.03.2022</a:t>
            </a:fld>
            <a:endParaRPr lang="de-DE" alt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A94A0D-46E4-4438-9718-9C12DF64A5DD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679461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3DCF7B-6076-45EB-A355-A763EE8A1E13}" type="datetime1">
              <a:rPr lang="de-DE" altLang="de-DE"/>
              <a:pPr>
                <a:defRPr/>
              </a:pPr>
              <a:t>04.03.2022</a:t>
            </a:fld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F18DA3-4672-4C28-924E-22EF104E69BD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593985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819443" y="334377"/>
            <a:ext cx="2737005" cy="7116431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08429" y="334377"/>
            <a:ext cx="8033478" cy="7116431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CC328-A3DB-446F-B681-F33E2EC2E6B6}" type="datetime1">
              <a:rPr lang="de-DE" altLang="de-DE"/>
              <a:pPr>
                <a:defRPr/>
              </a:pPr>
              <a:t>04.03.2022</a:t>
            </a:fld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DD5CBD-E917-45EC-B8F8-9E8619E7F191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9109330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533400" y="303213"/>
            <a:ext cx="9586913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2879" tIns="51440" rIns="102879" bIns="5144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Mastertitelformat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533400" y="1765300"/>
            <a:ext cx="9586913" cy="499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2879" tIns="51440" rIns="102879" bIns="5144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Mastertextformat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533400" y="7010400"/>
            <a:ext cx="2484438" cy="401638"/>
          </a:xfrm>
          <a:prstGeom prst="rect">
            <a:avLst/>
          </a:prstGeom>
        </p:spPr>
        <p:txBody>
          <a:bodyPr vert="horz" wrap="square" lIns="102879" tIns="51440" rIns="102879" bIns="5144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0C515743-28A0-4956-8D51-D83790C92999}" type="datetime1">
              <a:rPr lang="de-DE" altLang="de-DE"/>
              <a:pPr>
                <a:defRPr/>
              </a:pPr>
              <a:t>04.03.2022</a:t>
            </a:fld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640138" y="7010400"/>
            <a:ext cx="3371850" cy="401638"/>
          </a:xfrm>
          <a:prstGeom prst="rect">
            <a:avLst/>
          </a:prstGeom>
        </p:spPr>
        <p:txBody>
          <a:bodyPr vert="horz" lIns="102879" tIns="51440" rIns="102879" bIns="51440" rtlCol="0" anchor="ctr"/>
          <a:lstStyle>
            <a:lvl1pPr algn="ctr" defTabSz="514396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7634288" y="7010400"/>
            <a:ext cx="2486025" cy="401638"/>
          </a:xfrm>
          <a:prstGeom prst="rect">
            <a:avLst/>
          </a:prstGeom>
        </p:spPr>
        <p:txBody>
          <a:bodyPr vert="horz" wrap="square" lIns="102879" tIns="51440" rIns="102879" bIns="5144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4A372701-00C7-42AD-9E40-A8C2093F0FD4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514350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514350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2pPr>
      <a:lvl3pPr algn="ctr" defTabSz="514350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3pPr>
      <a:lvl4pPr algn="ctr" defTabSz="514350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4pPr>
      <a:lvl5pPr algn="ctr" defTabSz="514350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5pPr>
      <a:lvl6pPr marL="457200" algn="ctr" defTabSz="514350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6pPr>
      <a:lvl7pPr marL="914400" algn="ctr" defTabSz="514350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7pPr>
      <a:lvl8pPr marL="1371600" algn="ctr" defTabSz="514350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8pPr>
      <a:lvl9pPr marL="1828800" algn="ctr" defTabSz="514350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9pPr>
    </p:titleStyle>
    <p:bodyStyle>
      <a:lvl1pPr marL="385763" indent="-385763" algn="l" defTabSz="51435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835025" indent="-320675" algn="l" defTabSz="51435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2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285875" indent="-257175" algn="l" defTabSz="51435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800225" indent="-257175" algn="l" defTabSz="51435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3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314575" indent="-257175" algn="l" defTabSz="51435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3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829176" indent="-257198" algn="l" defTabSz="514396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43572" indent="-257198" algn="l" defTabSz="514396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857968" indent="-257198" algn="l" defTabSz="514396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372364" indent="-257198" algn="l" defTabSz="514396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51439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96" algn="l" defTabSz="51439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28791" algn="l" defTabSz="51439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43187" algn="l" defTabSz="51439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83" algn="l" defTabSz="51439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71979" algn="l" defTabSz="51439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86374" algn="l" defTabSz="51439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600770" algn="l" defTabSz="51439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115166" algn="l" defTabSz="51439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Gerade Verbindung 12"/>
          <p:cNvCxnSpPr>
            <a:cxnSpLocks noChangeShapeType="1"/>
          </p:cNvCxnSpPr>
          <p:nvPr/>
        </p:nvCxnSpPr>
        <p:spPr bwMode="auto">
          <a:xfrm>
            <a:off x="0" y="6459538"/>
            <a:ext cx="10655300" cy="1587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075" name="Bild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8750" y="6592888"/>
            <a:ext cx="2803525" cy="72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Titel 1"/>
          <p:cNvSpPr txBox="1">
            <a:spLocks/>
          </p:cNvSpPr>
          <p:nvPr/>
        </p:nvSpPr>
        <p:spPr bwMode="auto">
          <a:xfrm>
            <a:off x="461963" y="6829425"/>
            <a:ext cx="428625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2879" tIns="51440" rIns="102879" bIns="51440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285875" indent="-257175">
              <a:spcBef>
                <a:spcPct val="20000"/>
              </a:spcBef>
              <a:buFont typeface="Arial" panose="020B0604020202020204" pitchFamily="34" charset="0"/>
              <a:buChar char="•"/>
              <a:defRPr sz="27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800225" indent="-257175">
              <a:spcBef>
                <a:spcPct val="20000"/>
              </a:spcBef>
              <a:buFont typeface="Arial" panose="020B0604020202020204" pitchFamily="34" charset="0"/>
              <a:buChar char="–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314575" indent="-257175">
              <a:spcBef>
                <a:spcPct val="20000"/>
              </a:spcBef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7717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32289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6861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41433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ts val="1125"/>
              </a:lnSpc>
              <a:spcBef>
                <a:spcPct val="0"/>
              </a:spcBef>
              <a:buFontTx/>
              <a:buNone/>
            </a:pPr>
            <a:r>
              <a:rPr lang="de-DE" altLang="de-DE" sz="900">
                <a:latin typeface="Arial" panose="020B0604020202020204" pitchFamily="34" charset="0"/>
                <a:cs typeface="Arial" panose="020B0604020202020204" pitchFamily="34" charset="0"/>
              </a:rPr>
              <a:t>Niedersächsisches Ministerium für Wirtschaft, Arbeit, Verkehr und Digitalisierung</a:t>
            </a:r>
            <a:endParaRPr lang="de-DE" altLang="de-DE" sz="900">
              <a:cs typeface="Arial" panose="020B0604020202020204" pitchFamily="34" charset="0"/>
            </a:endParaRPr>
          </a:p>
        </p:txBody>
      </p:sp>
      <p:sp>
        <p:nvSpPr>
          <p:cNvPr id="3077" name="Titel 1"/>
          <p:cNvSpPr>
            <a:spLocks/>
          </p:cNvSpPr>
          <p:nvPr/>
        </p:nvSpPr>
        <p:spPr bwMode="auto">
          <a:xfrm>
            <a:off x="461963" y="4276725"/>
            <a:ext cx="7324725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2879" tIns="51440" rIns="102879" bIns="51440" anchor="ctr"/>
          <a:lstStyle/>
          <a:p>
            <a:pPr eaLnBrk="1" hangingPunct="1"/>
            <a:r>
              <a:rPr lang="de-DE" altLang="de-DE" sz="2800" b="1">
                <a:cs typeface="Arial" panose="020B0604020202020204" pitchFamily="34" charset="0"/>
              </a:rPr>
              <a:t>Die neue EU-Förderperiode – Herausforderungen und Chancen aus Sicht der wirtschaftspolitischen Förderung </a:t>
            </a:r>
            <a:endParaRPr lang="de-DE" altLang="de-DE" sz="2800" b="1">
              <a:latin typeface="Calibri" panose="020F0502020204030204" pitchFamily="34" charset="0"/>
            </a:endParaRPr>
          </a:p>
        </p:txBody>
      </p:sp>
      <p:pic>
        <p:nvPicPr>
          <p:cNvPr id="3078" name="Grafik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7688" y="1139825"/>
            <a:ext cx="3573462" cy="267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Grafik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3438" y="1139825"/>
            <a:ext cx="3343275" cy="267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Gerade Verbindung 12"/>
          <p:cNvCxnSpPr>
            <a:cxnSpLocks noChangeShapeType="1"/>
          </p:cNvCxnSpPr>
          <p:nvPr/>
        </p:nvCxnSpPr>
        <p:spPr bwMode="auto">
          <a:xfrm>
            <a:off x="0" y="6448425"/>
            <a:ext cx="10655300" cy="1588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4099" name="Bild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8750" y="6592888"/>
            <a:ext cx="2803525" cy="72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0" name="Titel 1"/>
          <p:cNvSpPr txBox="1">
            <a:spLocks/>
          </p:cNvSpPr>
          <p:nvPr/>
        </p:nvSpPr>
        <p:spPr bwMode="auto">
          <a:xfrm>
            <a:off x="461963" y="6829425"/>
            <a:ext cx="428625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2879" tIns="51440" rIns="102879" bIns="51440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285875" indent="-257175">
              <a:spcBef>
                <a:spcPct val="20000"/>
              </a:spcBef>
              <a:buFont typeface="Arial" panose="020B0604020202020204" pitchFamily="34" charset="0"/>
              <a:buChar char="•"/>
              <a:defRPr sz="27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800225" indent="-257175">
              <a:spcBef>
                <a:spcPct val="20000"/>
              </a:spcBef>
              <a:buFont typeface="Arial" panose="020B0604020202020204" pitchFamily="34" charset="0"/>
              <a:buChar char="–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314575" indent="-257175">
              <a:spcBef>
                <a:spcPct val="20000"/>
              </a:spcBef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7717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32289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6861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41433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ts val="1125"/>
              </a:lnSpc>
              <a:spcBef>
                <a:spcPct val="0"/>
              </a:spcBef>
              <a:buFontTx/>
              <a:buNone/>
            </a:pPr>
            <a:r>
              <a:rPr lang="de-DE" altLang="de-DE" sz="900">
                <a:latin typeface="Arial" panose="020B0604020202020204" pitchFamily="34" charset="0"/>
                <a:cs typeface="Arial" panose="020B0604020202020204" pitchFamily="34" charset="0"/>
              </a:rPr>
              <a:t>Niedersächsisches Ministerium für Wirtschaft, Arbeit, Verkehr und Digitalisierung</a:t>
            </a:r>
            <a:endParaRPr lang="de-DE" altLang="de-DE" sz="900">
              <a:cs typeface="Arial" panose="020B0604020202020204" pitchFamily="34" charset="0"/>
            </a:endParaRPr>
          </a:p>
        </p:txBody>
      </p:sp>
      <p:pic>
        <p:nvPicPr>
          <p:cNvPr id="4101" name="Grafik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3363" y="0"/>
            <a:ext cx="736600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Gerade Verbindung 12"/>
          <p:cNvCxnSpPr>
            <a:cxnSpLocks noChangeShapeType="1"/>
          </p:cNvCxnSpPr>
          <p:nvPr/>
        </p:nvCxnSpPr>
        <p:spPr bwMode="auto">
          <a:xfrm>
            <a:off x="-3175" y="846138"/>
            <a:ext cx="10655300" cy="1587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103" name="Textplatzhalter 1"/>
          <p:cNvSpPr txBox="1">
            <a:spLocks/>
          </p:cNvSpPr>
          <p:nvPr/>
        </p:nvSpPr>
        <p:spPr bwMode="auto">
          <a:xfrm>
            <a:off x="311150" y="279400"/>
            <a:ext cx="5357813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2879" tIns="51440" rIns="102879" bIns="5144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835025" indent="-320675">
              <a:spcBef>
                <a:spcPct val="20000"/>
              </a:spcBef>
              <a:buFont typeface="Arial" panose="020B0604020202020204" pitchFamily="34" charset="0"/>
              <a:buChar char="–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285875" indent="-257175">
              <a:spcBef>
                <a:spcPct val="20000"/>
              </a:spcBef>
              <a:buFont typeface="Arial" panose="020B0604020202020204" pitchFamily="34" charset="0"/>
              <a:buChar char="•"/>
              <a:defRPr sz="27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800225" indent="-257175">
              <a:spcBef>
                <a:spcPct val="20000"/>
              </a:spcBef>
              <a:buFont typeface="Arial" panose="020B0604020202020204" pitchFamily="34" charset="0"/>
              <a:buChar char="–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314575" indent="-257175">
              <a:spcBef>
                <a:spcPct val="20000"/>
              </a:spcBef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7717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32289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6861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41433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400">
                <a:solidFill>
                  <a:srgbClr val="898989"/>
                </a:solidFill>
              </a:rPr>
              <a:t>Regionale Auftaktveranstaltungen </a:t>
            </a:r>
          </a:p>
        </p:txBody>
      </p:sp>
      <p:sp>
        <p:nvSpPr>
          <p:cNvPr id="4104" name="Rechteck 8"/>
          <p:cNvSpPr>
            <a:spLocks noChangeArrowheads="1"/>
          </p:cNvSpPr>
          <p:nvPr/>
        </p:nvSpPr>
        <p:spPr bwMode="auto">
          <a:xfrm>
            <a:off x="2228850" y="2147888"/>
            <a:ext cx="8896350" cy="2598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altLang="de-DE" sz="2800"/>
              <a:t>Was lief gut?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altLang="de-DE" sz="2800"/>
              <a:t>Bringt das Niedersachsen voran?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altLang="de-DE" sz="2800"/>
              <a:t>Was geht noch besser?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altLang="de-DE" sz="2800"/>
              <a:t>Schritte zur Umsetzung?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Gerade Verbindung 12"/>
          <p:cNvCxnSpPr>
            <a:cxnSpLocks noChangeShapeType="1"/>
          </p:cNvCxnSpPr>
          <p:nvPr/>
        </p:nvCxnSpPr>
        <p:spPr bwMode="auto">
          <a:xfrm>
            <a:off x="0" y="6448425"/>
            <a:ext cx="10655300" cy="1588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5123" name="Bild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8750" y="6592888"/>
            <a:ext cx="2803525" cy="72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Titel 1"/>
          <p:cNvSpPr txBox="1">
            <a:spLocks/>
          </p:cNvSpPr>
          <p:nvPr/>
        </p:nvSpPr>
        <p:spPr bwMode="auto">
          <a:xfrm>
            <a:off x="461963" y="6829425"/>
            <a:ext cx="428625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2879" tIns="51440" rIns="102879" bIns="51440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285875" indent="-257175">
              <a:spcBef>
                <a:spcPct val="20000"/>
              </a:spcBef>
              <a:buFont typeface="Arial" panose="020B0604020202020204" pitchFamily="34" charset="0"/>
              <a:buChar char="•"/>
              <a:defRPr sz="27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800225" indent="-257175">
              <a:spcBef>
                <a:spcPct val="20000"/>
              </a:spcBef>
              <a:buFont typeface="Arial" panose="020B0604020202020204" pitchFamily="34" charset="0"/>
              <a:buChar char="–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314575" indent="-257175">
              <a:spcBef>
                <a:spcPct val="20000"/>
              </a:spcBef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7717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32289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6861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41433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ts val="1125"/>
              </a:lnSpc>
              <a:spcBef>
                <a:spcPct val="0"/>
              </a:spcBef>
              <a:buFontTx/>
              <a:buNone/>
            </a:pPr>
            <a:r>
              <a:rPr lang="de-DE" altLang="de-DE" sz="900">
                <a:latin typeface="Arial" panose="020B0604020202020204" pitchFamily="34" charset="0"/>
                <a:cs typeface="Arial" panose="020B0604020202020204" pitchFamily="34" charset="0"/>
              </a:rPr>
              <a:t>Niedersächsisches Ministerium für Wirtschaft, Arbeit, Verkehr und Digitalisierung</a:t>
            </a:r>
            <a:endParaRPr lang="de-DE" altLang="de-DE" sz="900">
              <a:cs typeface="Arial" panose="020B0604020202020204" pitchFamily="34" charset="0"/>
            </a:endParaRPr>
          </a:p>
        </p:txBody>
      </p:sp>
      <p:pic>
        <p:nvPicPr>
          <p:cNvPr id="5125" name="Grafik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3363" y="0"/>
            <a:ext cx="736600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Gerade Verbindung 12"/>
          <p:cNvCxnSpPr>
            <a:cxnSpLocks noChangeShapeType="1"/>
          </p:cNvCxnSpPr>
          <p:nvPr/>
        </p:nvCxnSpPr>
        <p:spPr bwMode="auto">
          <a:xfrm>
            <a:off x="-3175" y="846138"/>
            <a:ext cx="10655300" cy="1587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127" name="Textplatzhalter 1"/>
          <p:cNvSpPr txBox="1">
            <a:spLocks/>
          </p:cNvSpPr>
          <p:nvPr/>
        </p:nvSpPr>
        <p:spPr bwMode="auto">
          <a:xfrm>
            <a:off x="311150" y="279400"/>
            <a:ext cx="5357813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2879" tIns="51440" rIns="102879" bIns="5144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835025" indent="-320675">
              <a:spcBef>
                <a:spcPct val="20000"/>
              </a:spcBef>
              <a:buFont typeface="Arial" panose="020B0604020202020204" pitchFamily="34" charset="0"/>
              <a:buChar char="–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285875" indent="-257175">
              <a:spcBef>
                <a:spcPct val="20000"/>
              </a:spcBef>
              <a:buFont typeface="Arial" panose="020B0604020202020204" pitchFamily="34" charset="0"/>
              <a:buChar char="•"/>
              <a:defRPr sz="27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800225" indent="-257175">
              <a:spcBef>
                <a:spcPct val="20000"/>
              </a:spcBef>
              <a:buFont typeface="Arial" panose="020B0604020202020204" pitchFamily="34" charset="0"/>
              <a:buChar char="–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314575" indent="-257175">
              <a:spcBef>
                <a:spcPct val="20000"/>
              </a:spcBef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7717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32289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6861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41433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400">
                <a:solidFill>
                  <a:srgbClr val="898989"/>
                </a:solidFill>
              </a:rPr>
              <a:t>Regionale Auftaktveranstaltungen </a:t>
            </a:r>
          </a:p>
        </p:txBody>
      </p:sp>
      <p:sp>
        <p:nvSpPr>
          <p:cNvPr id="5128" name="Rechteck 8"/>
          <p:cNvSpPr>
            <a:spLocks noChangeArrowheads="1"/>
          </p:cNvSpPr>
          <p:nvPr/>
        </p:nvSpPr>
        <p:spPr bwMode="auto">
          <a:xfrm>
            <a:off x="1298575" y="1503363"/>
            <a:ext cx="8896350" cy="4618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altLang="de-DE" sz="2800">
                <a:cs typeface="Arial" panose="020B0604020202020204" pitchFamily="34" charset="0"/>
              </a:rPr>
              <a:t>Innovationsrate steigern</a:t>
            </a:r>
            <a:r>
              <a:rPr lang="de-DE" altLang="de-DE" sz="2800"/>
              <a:t>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altLang="de-DE" sz="2800">
                <a:cs typeface="Arial" panose="020B0604020202020204" pitchFamily="34" charset="0"/>
              </a:rPr>
              <a:t>Internationale Präsenz: Ins Land holen, nach außen Vernetzen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altLang="de-DE" sz="2800">
                <a:cs typeface="Arial" panose="020B0604020202020204" pitchFamily="34" charset="0"/>
              </a:rPr>
              <a:t>Mehr auf CO2-Effizienz ausrichten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altLang="de-DE" sz="2800">
                <a:cs typeface="Arial" panose="020B0604020202020204" pitchFamily="34" charset="0"/>
              </a:rPr>
              <a:t>FuE Netzwerke &lt;-&gt; Wirtschaftsförderung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altLang="de-DE" sz="2800">
                <a:cs typeface="Arial" panose="020B0604020202020204" pitchFamily="34" charset="0"/>
              </a:rPr>
              <a:t>Finanzinstrumente: Nachhaltiges Finanzieren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de-DE" altLang="de-DE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Gerade Verbindung 12"/>
          <p:cNvCxnSpPr>
            <a:cxnSpLocks noChangeShapeType="1"/>
          </p:cNvCxnSpPr>
          <p:nvPr/>
        </p:nvCxnSpPr>
        <p:spPr bwMode="auto">
          <a:xfrm>
            <a:off x="0" y="6459538"/>
            <a:ext cx="10655300" cy="1587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6147" name="Bild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8750" y="6592888"/>
            <a:ext cx="2803525" cy="72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Titel 1"/>
          <p:cNvSpPr txBox="1">
            <a:spLocks/>
          </p:cNvSpPr>
          <p:nvPr/>
        </p:nvSpPr>
        <p:spPr bwMode="auto">
          <a:xfrm>
            <a:off x="461963" y="6829425"/>
            <a:ext cx="428625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2879" tIns="51440" rIns="102879" bIns="51440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285875" indent="-257175">
              <a:spcBef>
                <a:spcPct val="20000"/>
              </a:spcBef>
              <a:buFont typeface="Arial" panose="020B0604020202020204" pitchFamily="34" charset="0"/>
              <a:buChar char="•"/>
              <a:defRPr sz="27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800225" indent="-257175">
              <a:spcBef>
                <a:spcPct val="20000"/>
              </a:spcBef>
              <a:buFont typeface="Arial" panose="020B0604020202020204" pitchFamily="34" charset="0"/>
              <a:buChar char="–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314575" indent="-257175">
              <a:spcBef>
                <a:spcPct val="20000"/>
              </a:spcBef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7717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32289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6861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41433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ts val="1125"/>
              </a:lnSpc>
              <a:spcBef>
                <a:spcPct val="0"/>
              </a:spcBef>
              <a:buFontTx/>
              <a:buNone/>
            </a:pPr>
            <a:r>
              <a:rPr lang="de-DE" altLang="de-DE" sz="900">
                <a:latin typeface="Arial" panose="020B0604020202020204" pitchFamily="34" charset="0"/>
                <a:cs typeface="Arial" panose="020B0604020202020204" pitchFamily="34" charset="0"/>
              </a:rPr>
              <a:t>Niedersächsisches Ministerium für Wirtschaft, Arbeit, Verkehr und Digitalisierung</a:t>
            </a:r>
            <a:endParaRPr lang="de-DE" altLang="de-DE" sz="900">
              <a:cs typeface="Arial" panose="020B0604020202020204" pitchFamily="34" charset="0"/>
            </a:endParaRPr>
          </a:p>
        </p:txBody>
      </p:sp>
      <p:pic>
        <p:nvPicPr>
          <p:cNvPr id="6149" name="Grafi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4100" y="0"/>
            <a:ext cx="708025" cy="53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Grafik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3363" y="0"/>
            <a:ext cx="736600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Gerade Verbindung 12"/>
          <p:cNvCxnSpPr>
            <a:cxnSpLocks noChangeShapeType="1"/>
          </p:cNvCxnSpPr>
          <p:nvPr/>
        </p:nvCxnSpPr>
        <p:spPr bwMode="auto">
          <a:xfrm>
            <a:off x="-3175" y="846138"/>
            <a:ext cx="10655300" cy="1587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152" name="Textplatzhalter 1"/>
          <p:cNvSpPr txBox="1">
            <a:spLocks/>
          </p:cNvSpPr>
          <p:nvPr/>
        </p:nvSpPr>
        <p:spPr bwMode="auto">
          <a:xfrm>
            <a:off x="311150" y="279400"/>
            <a:ext cx="5357813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2879" tIns="51440" rIns="102879" bIns="5144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835025" indent="-320675">
              <a:spcBef>
                <a:spcPct val="20000"/>
              </a:spcBef>
              <a:buFont typeface="Arial" panose="020B0604020202020204" pitchFamily="34" charset="0"/>
              <a:buChar char="–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285875" indent="-257175">
              <a:spcBef>
                <a:spcPct val="20000"/>
              </a:spcBef>
              <a:buFont typeface="Arial" panose="020B0604020202020204" pitchFamily="34" charset="0"/>
              <a:buChar char="•"/>
              <a:defRPr sz="27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800225" indent="-257175">
              <a:spcBef>
                <a:spcPct val="20000"/>
              </a:spcBef>
              <a:buFont typeface="Arial" panose="020B0604020202020204" pitchFamily="34" charset="0"/>
              <a:buChar char="–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314575" indent="-257175">
              <a:spcBef>
                <a:spcPct val="20000"/>
              </a:spcBef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7717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32289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6861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41433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400">
                <a:solidFill>
                  <a:srgbClr val="898989"/>
                </a:solidFill>
              </a:rPr>
              <a:t>Regionale Auftaktveranstaltungen </a:t>
            </a:r>
          </a:p>
        </p:txBody>
      </p:sp>
      <p:sp>
        <p:nvSpPr>
          <p:cNvPr id="6153" name="Textfeld 8"/>
          <p:cNvSpPr txBox="1">
            <a:spLocks noChangeArrowheads="1"/>
          </p:cNvSpPr>
          <p:nvPr/>
        </p:nvSpPr>
        <p:spPr bwMode="auto">
          <a:xfrm>
            <a:off x="2417763" y="1417638"/>
            <a:ext cx="8164512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de-DE" altLang="de-DE" sz="2400"/>
              <a:t>Innovation: Industrie und Technologie </a:t>
            </a:r>
          </a:p>
          <a:p>
            <a:endParaRPr lang="de-DE" altLang="de-DE" sz="2400"/>
          </a:p>
          <a:p>
            <a:r>
              <a:rPr lang="de-DE" altLang="de-DE" sz="2400"/>
              <a:t>Innovation und Wettbewerbsfähigkeit: Wirtschafts- und Tourismusförderung</a:t>
            </a:r>
          </a:p>
          <a:p>
            <a:endParaRPr lang="de-DE" altLang="de-DE" sz="2400"/>
          </a:p>
          <a:p>
            <a:r>
              <a:rPr lang="de-DE" altLang="de-DE" sz="2400"/>
              <a:t>Gründung und Wachstum bei kleinen und mittleren Unternehmen und im Handwerk</a:t>
            </a:r>
          </a:p>
          <a:p>
            <a:endParaRPr lang="de-DE" altLang="de-DE" sz="2400"/>
          </a:p>
          <a:p>
            <a:r>
              <a:rPr lang="de-DE" altLang="de-DE" sz="2400"/>
              <a:t>Klimafreundliche Mobilität</a:t>
            </a:r>
          </a:p>
          <a:p>
            <a:endParaRPr lang="de-DE" altLang="de-DE" sz="2400"/>
          </a:p>
          <a:p>
            <a:endParaRPr lang="de-DE" altLang="de-DE"/>
          </a:p>
          <a:p>
            <a:r>
              <a:rPr lang="de-DE" altLang="de-DE" sz="2400"/>
              <a:t>Unterstützung Regionaler Fachkräftebündnisse </a:t>
            </a:r>
          </a:p>
        </p:txBody>
      </p:sp>
      <p:pic>
        <p:nvPicPr>
          <p:cNvPr id="6154" name="Grafik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13" y="5151438"/>
            <a:ext cx="1512887" cy="1036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Geschweifte Klammer links 4"/>
          <p:cNvSpPr/>
          <p:nvPr/>
        </p:nvSpPr>
        <p:spPr>
          <a:xfrm>
            <a:off x="2122488" y="1417638"/>
            <a:ext cx="295275" cy="3375025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6156" name="Grafik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13" y="2598738"/>
            <a:ext cx="1512887" cy="105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7" name="Textfeld 1"/>
          <p:cNvSpPr txBox="1">
            <a:spLocks noChangeArrowheads="1"/>
          </p:cNvSpPr>
          <p:nvPr/>
        </p:nvSpPr>
        <p:spPr bwMode="auto">
          <a:xfrm>
            <a:off x="461963" y="1127125"/>
            <a:ext cx="157956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de-DE" altLang="de-DE" sz="1800"/>
              <a:t>(23 Maßnahmen)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Gerade Verbindung 12"/>
          <p:cNvCxnSpPr>
            <a:cxnSpLocks noChangeShapeType="1"/>
          </p:cNvCxnSpPr>
          <p:nvPr/>
        </p:nvCxnSpPr>
        <p:spPr bwMode="auto">
          <a:xfrm>
            <a:off x="0" y="6459538"/>
            <a:ext cx="10655300" cy="1587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7171" name="Bild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8750" y="6592888"/>
            <a:ext cx="2803525" cy="72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2" name="Titel 1"/>
          <p:cNvSpPr txBox="1">
            <a:spLocks/>
          </p:cNvSpPr>
          <p:nvPr/>
        </p:nvSpPr>
        <p:spPr bwMode="auto">
          <a:xfrm>
            <a:off x="461963" y="6829425"/>
            <a:ext cx="428625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2879" tIns="51440" rIns="102879" bIns="51440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285875" indent="-257175">
              <a:spcBef>
                <a:spcPct val="20000"/>
              </a:spcBef>
              <a:buFont typeface="Arial" panose="020B0604020202020204" pitchFamily="34" charset="0"/>
              <a:buChar char="•"/>
              <a:defRPr sz="27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800225" indent="-257175">
              <a:spcBef>
                <a:spcPct val="20000"/>
              </a:spcBef>
              <a:buFont typeface="Arial" panose="020B0604020202020204" pitchFamily="34" charset="0"/>
              <a:buChar char="–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314575" indent="-257175">
              <a:spcBef>
                <a:spcPct val="20000"/>
              </a:spcBef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7717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32289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6861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41433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ts val="1125"/>
              </a:lnSpc>
              <a:spcBef>
                <a:spcPct val="0"/>
              </a:spcBef>
              <a:buFontTx/>
              <a:buNone/>
            </a:pPr>
            <a:r>
              <a:rPr lang="de-DE" altLang="de-DE" sz="900">
                <a:latin typeface="Arial" panose="020B0604020202020204" pitchFamily="34" charset="0"/>
                <a:cs typeface="Arial" panose="020B0604020202020204" pitchFamily="34" charset="0"/>
              </a:rPr>
              <a:t>Niedersächsisches Ministerium für Wirtschaft, Arbeit, Verkehr und Digitalisierung</a:t>
            </a:r>
            <a:endParaRPr lang="de-DE" altLang="de-DE" sz="900">
              <a:cs typeface="Arial" panose="020B0604020202020204" pitchFamily="34" charset="0"/>
            </a:endParaRPr>
          </a:p>
        </p:txBody>
      </p:sp>
      <p:pic>
        <p:nvPicPr>
          <p:cNvPr id="7173" name="Grafi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4100" y="0"/>
            <a:ext cx="708025" cy="53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Grafik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3363" y="0"/>
            <a:ext cx="736600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Gerade Verbindung 12"/>
          <p:cNvCxnSpPr>
            <a:cxnSpLocks noChangeShapeType="1"/>
          </p:cNvCxnSpPr>
          <p:nvPr/>
        </p:nvCxnSpPr>
        <p:spPr bwMode="auto">
          <a:xfrm>
            <a:off x="-3175" y="846138"/>
            <a:ext cx="10655300" cy="1587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176" name="Textplatzhalter 1"/>
          <p:cNvSpPr txBox="1">
            <a:spLocks/>
          </p:cNvSpPr>
          <p:nvPr/>
        </p:nvSpPr>
        <p:spPr bwMode="auto">
          <a:xfrm>
            <a:off x="311150" y="279400"/>
            <a:ext cx="5357813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2879" tIns="51440" rIns="102879" bIns="5144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835025" indent="-320675">
              <a:spcBef>
                <a:spcPct val="20000"/>
              </a:spcBef>
              <a:buFont typeface="Arial" panose="020B0604020202020204" pitchFamily="34" charset="0"/>
              <a:buChar char="–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285875" indent="-257175">
              <a:spcBef>
                <a:spcPct val="20000"/>
              </a:spcBef>
              <a:buFont typeface="Arial" panose="020B0604020202020204" pitchFamily="34" charset="0"/>
              <a:buChar char="•"/>
              <a:defRPr sz="27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800225" indent="-257175">
              <a:spcBef>
                <a:spcPct val="20000"/>
              </a:spcBef>
              <a:buFont typeface="Arial" panose="020B0604020202020204" pitchFamily="34" charset="0"/>
              <a:buChar char="–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314575" indent="-257175">
              <a:spcBef>
                <a:spcPct val="20000"/>
              </a:spcBef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7717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32289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6861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41433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400">
                <a:solidFill>
                  <a:srgbClr val="898989"/>
                </a:solidFill>
              </a:rPr>
              <a:t>Regionale Auftaktveranstaltungen </a:t>
            </a:r>
          </a:p>
        </p:txBody>
      </p:sp>
      <p:sp>
        <p:nvSpPr>
          <p:cNvPr id="5129" name="Textfeld 2"/>
          <p:cNvSpPr txBox="1">
            <a:spLocks noChangeArrowheads="1"/>
          </p:cNvSpPr>
          <p:nvPr/>
        </p:nvSpPr>
        <p:spPr bwMode="auto">
          <a:xfrm>
            <a:off x="1866900" y="1612900"/>
            <a:ext cx="7874000" cy="547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de-DE" dirty="0"/>
              <a:t>Innovationsförderprogramm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de-DE" dirty="0"/>
              <a:t>Niedrigschwellige Innovationsförderung in KMU und Handwerk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de-DE" dirty="0"/>
              <a:t>Innovationsgutscheine zur Inanspruchnahme von Forschungsinfrastruktur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de-DE" dirty="0"/>
              <a:t>Unterstützung / Beratung für Anträge bei EU-Direktprogrammen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de-DE" dirty="0"/>
              <a:t>Wissens- und Technologietransfer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de-DE" dirty="0"/>
              <a:t>Netzwerkförderung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de-DE" dirty="0"/>
              <a:t>Technologie- und Gründerzentren (TGZ)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de-DE" dirty="0"/>
              <a:t>Wirtschaftsnahe außeruniversitäre Forschungsinfrastruktur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de-DE" dirty="0"/>
              <a:t>Digitale Innovationen im Mobilitätssektor</a:t>
            </a:r>
          </a:p>
          <a:p>
            <a:pPr>
              <a:lnSpc>
                <a:spcPct val="150000"/>
              </a:lnSpc>
              <a:defRPr/>
            </a:pPr>
            <a:endParaRPr lang="de-DE" dirty="0"/>
          </a:p>
          <a:p>
            <a:pPr>
              <a:defRPr/>
            </a:pPr>
            <a:endParaRPr lang="de-DE" altLang="de-DE" dirty="0"/>
          </a:p>
        </p:txBody>
      </p:sp>
      <p:sp>
        <p:nvSpPr>
          <p:cNvPr id="7178" name="Textfeld 1"/>
          <p:cNvSpPr txBox="1">
            <a:spLocks noChangeArrowheads="1"/>
          </p:cNvSpPr>
          <p:nvPr/>
        </p:nvSpPr>
        <p:spPr bwMode="auto">
          <a:xfrm>
            <a:off x="833438" y="1096963"/>
            <a:ext cx="88344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de-DE" altLang="de-DE" sz="2800"/>
              <a:t>Innovation: Industrie und Technologie </a:t>
            </a:r>
            <a:endParaRPr lang="de-DE" altLang="de-DE"/>
          </a:p>
        </p:txBody>
      </p:sp>
      <p:sp>
        <p:nvSpPr>
          <p:cNvPr id="3" name="Geschweifte Klammer links 2"/>
          <p:cNvSpPr/>
          <p:nvPr/>
        </p:nvSpPr>
        <p:spPr>
          <a:xfrm>
            <a:off x="1371600" y="1787525"/>
            <a:ext cx="277813" cy="1689100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5" name="Geschweifte Klammer links 4"/>
          <p:cNvSpPr/>
          <p:nvPr/>
        </p:nvSpPr>
        <p:spPr>
          <a:xfrm>
            <a:off x="1371600" y="3681413"/>
            <a:ext cx="277813" cy="2005012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7181" name="Grafik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8" y="2460625"/>
            <a:ext cx="7239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2" name="Grafik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663" y="4283075"/>
            <a:ext cx="723900" cy="801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hteck 14"/>
          <p:cNvSpPr/>
          <p:nvPr/>
        </p:nvSpPr>
        <p:spPr>
          <a:xfrm>
            <a:off x="264051" y="936426"/>
            <a:ext cx="569387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de-DE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Gerade Verbindung 12"/>
          <p:cNvCxnSpPr>
            <a:cxnSpLocks noChangeShapeType="1"/>
          </p:cNvCxnSpPr>
          <p:nvPr/>
        </p:nvCxnSpPr>
        <p:spPr bwMode="auto">
          <a:xfrm>
            <a:off x="0" y="6459538"/>
            <a:ext cx="10655300" cy="1587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8195" name="Bild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8750" y="6592888"/>
            <a:ext cx="2803525" cy="72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Titel 1"/>
          <p:cNvSpPr txBox="1">
            <a:spLocks/>
          </p:cNvSpPr>
          <p:nvPr/>
        </p:nvSpPr>
        <p:spPr bwMode="auto">
          <a:xfrm>
            <a:off x="461963" y="6829425"/>
            <a:ext cx="428625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2879" tIns="51440" rIns="102879" bIns="51440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285875" indent="-257175">
              <a:spcBef>
                <a:spcPct val="20000"/>
              </a:spcBef>
              <a:buFont typeface="Arial" panose="020B0604020202020204" pitchFamily="34" charset="0"/>
              <a:buChar char="•"/>
              <a:defRPr sz="27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800225" indent="-257175">
              <a:spcBef>
                <a:spcPct val="20000"/>
              </a:spcBef>
              <a:buFont typeface="Arial" panose="020B0604020202020204" pitchFamily="34" charset="0"/>
              <a:buChar char="–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314575" indent="-257175">
              <a:spcBef>
                <a:spcPct val="20000"/>
              </a:spcBef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7717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32289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6861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41433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ts val="1125"/>
              </a:lnSpc>
              <a:spcBef>
                <a:spcPct val="0"/>
              </a:spcBef>
              <a:buFontTx/>
              <a:buNone/>
            </a:pPr>
            <a:r>
              <a:rPr lang="de-DE" altLang="de-DE" sz="900">
                <a:latin typeface="Arial" panose="020B0604020202020204" pitchFamily="34" charset="0"/>
                <a:cs typeface="Arial" panose="020B0604020202020204" pitchFamily="34" charset="0"/>
              </a:rPr>
              <a:t>Niedersächsisches Ministerium für Wirtschaft, Arbeit, Verkehr und Digitalisierung</a:t>
            </a:r>
            <a:endParaRPr lang="de-DE" altLang="de-DE" sz="900">
              <a:cs typeface="Arial" panose="020B0604020202020204" pitchFamily="34" charset="0"/>
            </a:endParaRPr>
          </a:p>
        </p:txBody>
      </p:sp>
      <p:pic>
        <p:nvPicPr>
          <p:cNvPr id="8197" name="Grafi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4100" y="0"/>
            <a:ext cx="708025" cy="53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Grafik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3363" y="0"/>
            <a:ext cx="736600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Gerade Verbindung 12"/>
          <p:cNvCxnSpPr>
            <a:cxnSpLocks noChangeShapeType="1"/>
          </p:cNvCxnSpPr>
          <p:nvPr/>
        </p:nvCxnSpPr>
        <p:spPr bwMode="auto">
          <a:xfrm>
            <a:off x="-3175" y="846138"/>
            <a:ext cx="10655300" cy="1587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200" name="Textplatzhalter 1"/>
          <p:cNvSpPr txBox="1">
            <a:spLocks/>
          </p:cNvSpPr>
          <p:nvPr/>
        </p:nvSpPr>
        <p:spPr bwMode="auto">
          <a:xfrm>
            <a:off x="311150" y="279400"/>
            <a:ext cx="5357813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2879" tIns="51440" rIns="102879" bIns="5144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835025" indent="-320675">
              <a:spcBef>
                <a:spcPct val="20000"/>
              </a:spcBef>
              <a:buFont typeface="Arial" panose="020B0604020202020204" pitchFamily="34" charset="0"/>
              <a:buChar char="–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285875" indent="-257175">
              <a:spcBef>
                <a:spcPct val="20000"/>
              </a:spcBef>
              <a:buFont typeface="Arial" panose="020B0604020202020204" pitchFamily="34" charset="0"/>
              <a:buChar char="•"/>
              <a:defRPr sz="27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800225" indent="-257175">
              <a:spcBef>
                <a:spcPct val="20000"/>
              </a:spcBef>
              <a:buFont typeface="Arial" panose="020B0604020202020204" pitchFamily="34" charset="0"/>
              <a:buChar char="–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314575" indent="-257175">
              <a:spcBef>
                <a:spcPct val="20000"/>
              </a:spcBef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7717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32289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6861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41433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400">
                <a:solidFill>
                  <a:srgbClr val="898989"/>
                </a:solidFill>
              </a:rPr>
              <a:t>Regionale Auftaktveranstaltungen </a:t>
            </a:r>
          </a:p>
        </p:txBody>
      </p:sp>
      <p:pic>
        <p:nvPicPr>
          <p:cNvPr id="8201" name="Grafik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100" y="1066800"/>
            <a:ext cx="7239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2" name="Rechteck 1"/>
          <p:cNvSpPr>
            <a:spLocks noChangeArrowheads="1"/>
          </p:cNvSpPr>
          <p:nvPr/>
        </p:nvSpPr>
        <p:spPr bwMode="auto">
          <a:xfrm>
            <a:off x="1171575" y="2214563"/>
            <a:ext cx="7694613" cy="501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857250" indent="-3429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257300" indent="-3429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lvl="1">
              <a:buFont typeface="Arial" panose="020B0604020202020204" pitchFamily="34" charset="0"/>
              <a:buChar char="•"/>
            </a:pPr>
            <a:r>
              <a:rPr lang="de-DE" altLang="de-DE"/>
              <a:t>Innovationsförderprogramm 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de-DE" altLang="de-DE"/>
              <a:t>Vorhaben der industriellen Forschung und experimentellen Entwicklung</a:t>
            </a:r>
            <a:br>
              <a:rPr lang="de-DE" altLang="de-DE"/>
            </a:br>
            <a:endParaRPr lang="de-DE" altLang="de-DE"/>
          </a:p>
          <a:p>
            <a:pPr lvl="1">
              <a:buFont typeface="Arial" panose="020B0604020202020204" pitchFamily="34" charset="0"/>
              <a:buChar char="•"/>
            </a:pPr>
            <a:r>
              <a:rPr lang="de-DE" altLang="de-DE"/>
              <a:t>Niedrigschwellige Innovationsförderung für KMU und Handwerk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de-DE" altLang="de-DE"/>
              <a:t>anwendungsnahe, niedrigschwellige Innovationsvorhaben als experimentelle Entwicklungen</a:t>
            </a:r>
            <a:br>
              <a:rPr lang="de-DE" altLang="de-DE"/>
            </a:br>
            <a:endParaRPr lang="de-DE" altLang="de-DE"/>
          </a:p>
          <a:p>
            <a:pPr lvl="1">
              <a:buFont typeface="Arial" panose="020B0604020202020204" pitchFamily="34" charset="0"/>
              <a:buChar char="•"/>
            </a:pPr>
            <a:r>
              <a:rPr lang="de-DE" altLang="de-DE"/>
              <a:t>Innovationsgutscheine 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de-DE" altLang="de-DE"/>
              <a:t>Inanspruchnahme externer Forschungsinfrastruktur, um KMU Innovationsvorhaben zu erleichtern</a:t>
            </a:r>
          </a:p>
          <a:p>
            <a:pPr lvl="1">
              <a:buFont typeface="Arial" panose="020B0604020202020204" pitchFamily="34" charset="0"/>
              <a:buChar char="•"/>
            </a:pPr>
            <a:endParaRPr lang="de-DE" altLang="de-DE"/>
          </a:p>
          <a:p>
            <a:pPr lvl="1">
              <a:buFont typeface="Arial" panose="020B0604020202020204" pitchFamily="34" charset="0"/>
              <a:buChar char="•"/>
            </a:pPr>
            <a:endParaRPr lang="de-DE" altLang="de-DE"/>
          </a:p>
          <a:p>
            <a:pPr lvl="1">
              <a:buFont typeface="Arial" panose="020B0604020202020204" pitchFamily="34" charset="0"/>
              <a:buChar char="•"/>
            </a:pPr>
            <a:endParaRPr lang="de-DE" altLang="de-DE"/>
          </a:p>
          <a:p>
            <a:pPr lvl="1">
              <a:buFont typeface="Arial" panose="020B0604020202020204" pitchFamily="34" charset="0"/>
              <a:buChar char="•"/>
            </a:pPr>
            <a:endParaRPr lang="de-DE" altLang="de-DE"/>
          </a:p>
        </p:txBody>
      </p:sp>
      <p:sp>
        <p:nvSpPr>
          <p:cNvPr id="8203" name="Rechteck 5"/>
          <p:cNvSpPr>
            <a:spLocks noChangeArrowheads="1"/>
          </p:cNvSpPr>
          <p:nvPr/>
        </p:nvSpPr>
        <p:spPr bwMode="auto">
          <a:xfrm>
            <a:off x="1322388" y="977900"/>
            <a:ext cx="85375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lvl="1" indent="0">
              <a:lnSpc>
                <a:spcPct val="150000"/>
              </a:lnSpc>
            </a:pPr>
            <a:r>
              <a:rPr lang="de-DE" altLang="de-DE"/>
              <a:t>Schaffung innovativer Kapazitäten sowie die Beschleunigung innovativer Entwicklungen und Prozesse</a:t>
            </a:r>
          </a:p>
        </p:txBody>
      </p:sp>
      <p:sp>
        <p:nvSpPr>
          <p:cNvPr id="12" name="Rechteck 11"/>
          <p:cNvSpPr/>
          <p:nvPr/>
        </p:nvSpPr>
        <p:spPr>
          <a:xfrm>
            <a:off x="264051" y="936426"/>
            <a:ext cx="569387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de-DE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Gerade Verbindung 12"/>
          <p:cNvCxnSpPr>
            <a:cxnSpLocks noChangeShapeType="1"/>
          </p:cNvCxnSpPr>
          <p:nvPr/>
        </p:nvCxnSpPr>
        <p:spPr bwMode="auto">
          <a:xfrm>
            <a:off x="0" y="6459538"/>
            <a:ext cx="10655300" cy="1587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9219" name="Bild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8750" y="6592888"/>
            <a:ext cx="2803525" cy="72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0" name="Titel 1"/>
          <p:cNvSpPr txBox="1">
            <a:spLocks/>
          </p:cNvSpPr>
          <p:nvPr/>
        </p:nvSpPr>
        <p:spPr bwMode="auto">
          <a:xfrm>
            <a:off x="461963" y="6829425"/>
            <a:ext cx="428625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2879" tIns="51440" rIns="102879" bIns="51440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285875" indent="-257175">
              <a:spcBef>
                <a:spcPct val="20000"/>
              </a:spcBef>
              <a:buFont typeface="Arial" panose="020B0604020202020204" pitchFamily="34" charset="0"/>
              <a:buChar char="•"/>
              <a:defRPr sz="27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800225" indent="-257175">
              <a:spcBef>
                <a:spcPct val="20000"/>
              </a:spcBef>
              <a:buFont typeface="Arial" panose="020B0604020202020204" pitchFamily="34" charset="0"/>
              <a:buChar char="–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314575" indent="-257175">
              <a:spcBef>
                <a:spcPct val="20000"/>
              </a:spcBef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7717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32289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6861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41433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ts val="1125"/>
              </a:lnSpc>
              <a:spcBef>
                <a:spcPct val="0"/>
              </a:spcBef>
              <a:buFontTx/>
              <a:buNone/>
            </a:pPr>
            <a:r>
              <a:rPr lang="de-DE" altLang="de-DE" sz="900">
                <a:latin typeface="Arial" panose="020B0604020202020204" pitchFamily="34" charset="0"/>
                <a:cs typeface="Arial" panose="020B0604020202020204" pitchFamily="34" charset="0"/>
              </a:rPr>
              <a:t>Niedersächsisches Ministerium für Wirtschaft, Arbeit, Verkehr und Digitalisierung</a:t>
            </a:r>
            <a:endParaRPr lang="de-DE" altLang="de-DE" sz="900">
              <a:cs typeface="Arial" panose="020B0604020202020204" pitchFamily="34" charset="0"/>
            </a:endParaRPr>
          </a:p>
        </p:txBody>
      </p:sp>
      <p:pic>
        <p:nvPicPr>
          <p:cNvPr id="9221" name="Grafi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4100" y="0"/>
            <a:ext cx="708025" cy="53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Grafik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3363" y="0"/>
            <a:ext cx="736600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Gerade Verbindung 12"/>
          <p:cNvCxnSpPr>
            <a:cxnSpLocks noChangeShapeType="1"/>
          </p:cNvCxnSpPr>
          <p:nvPr/>
        </p:nvCxnSpPr>
        <p:spPr bwMode="auto">
          <a:xfrm>
            <a:off x="-3175" y="846138"/>
            <a:ext cx="10655300" cy="1587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224" name="Textplatzhalter 1"/>
          <p:cNvSpPr txBox="1">
            <a:spLocks/>
          </p:cNvSpPr>
          <p:nvPr/>
        </p:nvSpPr>
        <p:spPr bwMode="auto">
          <a:xfrm>
            <a:off x="311150" y="279400"/>
            <a:ext cx="5357813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2879" tIns="51440" rIns="102879" bIns="5144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835025" indent="-320675">
              <a:spcBef>
                <a:spcPct val="20000"/>
              </a:spcBef>
              <a:buFont typeface="Arial" panose="020B0604020202020204" pitchFamily="34" charset="0"/>
              <a:buChar char="–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285875" indent="-257175">
              <a:spcBef>
                <a:spcPct val="20000"/>
              </a:spcBef>
              <a:buFont typeface="Arial" panose="020B0604020202020204" pitchFamily="34" charset="0"/>
              <a:buChar char="•"/>
              <a:defRPr sz="27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800225" indent="-257175">
              <a:spcBef>
                <a:spcPct val="20000"/>
              </a:spcBef>
              <a:buFont typeface="Arial" panose="020B0604020202020204" pitchFamily="34" charset="0"/>
              <a:buChar char="–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314575" indent="-257175">
              <a:spcBef>
                <a:spcPct val="20000"/>
              </a:spcBef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7717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32289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6861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41433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400">
                <a:solidFill>
                  <a:srgbClr val="898989"/>
                </a:solidFill>
              </a:rPr>
              <a:t>Regionale Auftaktveranstaltungen </a:t>
            </a:r>
          </a:p>
        </p:txBody>
      </p:sp>
      <p:sp>
        <p:nvSpPr>
          <p:cNvPr id="5" name="Rechteck 4"/>
          <p:cNvSpPr/>
          <p:nvPr/>
        </p:nvSpPr>
        <p:spPr>
          <a:xfrm>
            <a:off x="1406525" y="2305050"/>
            <a:ext cx="8766175" cy="47085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de-DE" dirty="0"/>
              <a:t>Anträge: Unterstützung zur Erarbeitung von Projektvorschlägen mit europäischen Partnern oder Arbeitspakete in Projektvorschlägen für Verbundvorhaben von </a:t>
            </a:r>
            <a:r>
              <a:rPr lang="de-DE" dirty="0" err="1"/>
              <a:t>Horizon</a:t>
            </a:r>
            <a:r>
              <a:rPr lang="de-DE" dirty="0"/>
              <a:t> Europa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de-DE" dirty="0"/>
              <a:t>Wissens- und Technologietransfer: Qualifizierte Beratungen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de-DE" dirty="0"/>
              <a:t>Förderung der Mitwirkung in leistungsfähigen Innovationsnetzwerken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de-DE" dirty="0"/>
              <a:t>Modernisierung sowie die Erweiterung bestehender TGZ für KMU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de-DE" dirty="0"/>
              <a:t>Förderung nicht gewinnorientierter Institutionen in ingenieur- und naturwissenschaftlichen Disziplinen</a:t>
            </a:r>
          </a:p>
          <a:p>
            <a:pPr>
              <a:defRPr/>
            </a:pPr>
            <a:r>
              <a:rPr lang="de-DE" dirty="0"/>
              <a:t> </a:t>
            </a:r>
          </a:p>
          <a:p>
            <a:pPr marL="342900" indent="-342900">
              <a:buFont typeface="Wingdings" panose="05000000000000000000" pitchFamily="2" charset="2"/>
              <a:buChar char="Ø"/>
              <a:defRPr/>
            </a:pPr>
            <a:endParaRPr lang="de-DE" dirty="0"/>
          </a:p>
          <a:p>
            <a:pPr marL="342900" indent="-342900">
              <a:buFont typeface="Wingdings" panose="05000000000000000000" pitchFamily="2" charset="2"/>
              <a:buChar char="Ø"/>
              <a:defRPr/>
            </a:pPr>
            <a:endParaRPr lang="de-DE" dirty="0"/>
          </a:p>
        </p:txBody>
      </p:sp>
      <p:sp>
        <p:nvSpPr>
          <p:cNvPr id="9226" name="Rechteck 12"/>
          <p:cNvSpPr>
            <a:spLocks noChangeArrowheads="1"/>
          </p:cNvSpPr>
          <p:nvPr/>
        </p:nvSpPr>
        <p:spPr bwMode="auto">
          <a:xfrm>
            <a:off x="1400175" y="984250"/>
            <a:ext cx="8537575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lvl="1" indent="0"/>
            <a:r>
              <a:rPr lang="de-DE" altLang="de-DE"/>
              <a:t>Schaffung von Rahmenbedingungen für die Entwicklung und Umsetzung neuer Produkt- und Verfahrenstechniken mit und für die KMU </a:t>
            </a:r>
          </a:p>
        </p:txBody>
      </p:sp>
      <p:pic>
        <p:nvPicPr>
          <p:cNvPr id="9227" name="Grafik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313" y="1020763"/>
            <a:ext cx="723900" cy="801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hteck 11"/>
          <p:cNvSpPr/>
          <p:nvPr/>
        </p:nvSpPr>
        <p:spPr>
          <a:xfrm>
            <a:off x="264051" y="936426"/>
            <a:ext cx="569387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de-DE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Gerade Verbindung 12"/>
          <p:cNvCxnSpPr>
            <a:cxnSpLocks noChangeShapeType="1"/>
          </p:cNvCxnSpPr>
          <p:nvPr/>
        </p:nvCxnSpPr>
        <p:spPr bwMode="auto">
          <a:xfrm>
            <a:off x="0" y="6459538"/>
            <a:ext cx="10655300" cy="1587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0243" name="Bild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8750" y="6592888"/>
            <a:ext cx="2803525" cy="72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4" name="Titel 1"/>
          <p:cNvSpPr txBox="1">
            <a:spLocks/>
          </p:cNvSpPr>
          <p:nvPr/>
        </p:nvSpPr>
        <p:spPr bwMode="auto">
          <a:xfrm>
            <a:off x="461963" y="6829425"/>
            <a:ext cx="428625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2879" tIns="51440" rIns="102879" bIns="51440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285875" indent="-257175">
              <a:spcBef>
                <a:spcPct val="20000"/>
              </a:spcBef>
              <a:buFont typeface="Arial" panose="020B0604020202020204" pitchFamily="34" charset="0"/>
              <a:buChar char="•"/>
              <a:defRPr sz="27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800225" indent="-257175">
              <a:spcBef>
                <a:spcPct val="20000"/>
              </a:spcBef>
              <a:buFont typeface="Arial" panose="020B0604020202020204" pitchFamily="34" charset="0"/>
              <a:buChar char="–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314575" indent="-257175">
              <a:spcBef>
                <a:spcPct val="20000"/>
              </a:spcBef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7717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32289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6861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41433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ts val="1125"/>
              </a:lnSpc>
              <a:spcBef>
                <a:spcPct val="0"/>
              </a:spcBef>
              <a:buFontTx/>
              <a:buNone/>
            </a:pPr>
            <a:r>
              <a:rPr lang="de-DE" altLang="de-DE" sz="900">
                <a:latin typeface="Arial" panose="020B0604020202020204" pitchFamily="34" charset="0"/>
                <a:cs typeface="Arial" panose="020B0604020202020204" pitchFamily="34" charset="0"/>
              </a:rPr>
              <a:t>Niedersächsisches Ministerium für Wirtschaft, Arbeit, Verkehr und Digitalisierung</a:t>
            </a:r>
            <a:endParaRPr lang="de-DE" altLang="de-DE" sz="900">
              <a:cs typeface="Arial" panose="020B0604020202020204" pitchFamily="34" charset="0"/>
            </a:endParaRPr>
          </a:p>
        </p:txBody>
      </p:sp>
      <p:pic>
        <p:nvPicPr>
          <p:cNvPr id="10245" name="Grafi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4100" y="0"/>
            <a:ext cx="708025" cy="53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Grafik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3363" y="0"/>
            <a:ext cx="736600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Gerade Verbindung 12"/>
          <p:cNvCxnSpPr>
            <a:cxnSpLocks noChangeShapeType="1"/>
          </p:cNvCxnSpPr>
          <p:nvPr/>
        </p:nvCxnSpPr>
        <p:spPr bwMode="auto">
          <a:xfrm>
            <a:off x="-3175" y="846138"/>
            <a:ext cx="10655300" cy="1587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248" name="Textplatzhalter 1"/>
          <p:cNvSpPr txBox="1">
            <a:spLocks/>
          </p:cNvSpPr>
          <p:nvPr/>
        </p:nvSpPr>
        <p:spPr bwMode="auto">
          <a:xfrm>
            <a:off x="311150" y="279400"/>
            <a:ext cx="5357813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2879" tIns="51440" rIns="102879" bIns="5144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835025" indent="-320675">
              <a:spcBef>
                <a:spcPct val="20000"/>
              </a:spcBef>
              <a:buFont typeface="Arial" panose="020B0604020202020204" pitchFamily="34" charset="0"/>
              <a:buChar char="–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285875" indent="-257175">
              <a:spcBef>
                <a:spcPct val="20000"/>
              </a:spcBef>
              <a:buFont typeface="Arial" panose="020B0604020202020204" pitchFamily="34" charset="0"/>
              <a:buChar char="•"/>
              <a:defRPr sz="27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800225" indent="-257175">
              <a:spcBef>
                <a:spcPct val="20000"/>
              </a:spcBef>
              <a:buFont typeface="Arial" panose="020B0604020202020204" pitchFamily="34" charset="0"/>
              <a:buChar char="–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314575" indent="-257175">
              <a:spcBef>
                <a:spcPct val="20000"/>
              </a:spcBef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7717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32289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6861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41433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400">
                <a:solidFill>
                  <a:srgbClr val="898989"/>
                </a:solidFill>
              </a:rPr>
              <a:t>Regionale Auftaktveranstaltungen </a:t>
            </a:r>
          </a:p>
        </p:txBody>
      </p:sp>
      <p:sp>
        <p:nvSpPr>
          <p:cNvPr id="5" name="Rechteck 4"/>
          <p:cNvSpPr/>
          <p:nvPr/>
        </p:nvSpPr>
        <p:spPr>
          <a:xfrm>
            <a:off x="1406525" y="2305050"/>
            <a:ext cx="8766175" cy="32924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de-DE" sz="2800" dirty="0"/>
              <a:t>Digitale Innovationen im Mobilitätssektor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de-D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de-DE" dirty="0"/>
              <a:t>Fortentwicklung/Ausweitung der Automatisierung im Verkehr aller Verkehrsträger, 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de-DE" dirty="0"/>
              <a:t>Verkehrs- und Mobilitätsmanagement, 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de-DE" dirty="0"/>
              <a:t>Digitalisierung ÖPNV/SPNV, 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de-DE" dirty="0"/>
              <a:t>Projekte im Luftverkehr und Digitalisierung der Logistik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endParaRPr lang="de-DE" dirty="0"/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endParaRPr lang="de-DE" dirty="0"/>
          </a:p>
        </p:txBody>
      </p:sp>
      <p:pic>
        <p:nvPicPr>
          <p:cNvPr id="10250" name="Grafik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075" y="1039813"/>
            <a:ext cx="850900" cy="83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hteck 12"/>
          <p:cNvSpPr/>
          <p:nvPr/>
        </p:nvSpPr>
        <p:spPr>
          <a:xfrm>
            <a:off x="340995" y="936426"/>
            <a:ext cx="415498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de-DE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Gerade Verbindung 12"/>
          <p:cNvCxnSpPr>
            <a:cxnSpLocks noChangeShapeType="1"/>
          </p:cNvCxnSpPr>
          <p:nvPr/>
        </p:nvCxnSpPr>
        <p:spPr bwMode="auto">
          <a:xfrm>
            <a:off x="0" y="6459538"/>
            <a:ext cx="10655300" cy="1587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1267" name="Bild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8750" y="6592888"/>
            <a:ext cx="2803525" cy="72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8" name="Titel 1"/>
          <p:cNvSpPr txBox="1">
            <a:spLocks/>
          </p:cNvSpPr>
          <p:nvPr/>
        </p:nvSpPr>
        <p:spPr bwMode="auto">
          <a:xfrm>
            <a:off x="461963" y="6829425"/>
            <a:ext cx="428625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2879" tIns="51440" rIns="102879" bIns="51440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285875" indent="-257175">
              <a:spcBef>
                <a:spcPct val="20000"/>
              </a:spcBef>
              <a:buFont typeface="Arial" panose="020B0604020202020204" pitchFamily="34" charset="0"/>
              <a:buChar char="•"/>
              <a:defRPr sz="27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800225" indent="-257175">
              <a:spcBef>
                <a:spcPct val="20000"/>
              </a:spcBef>
              <a:buFont typeface="Arial" panose="020B0604020202020204" pitchFamily="34" charset="0"/>
              <a:buChar char="–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314575" indent="-257175">
              <a:spcBef>
                <a:spcPct val="20000"/>
              </a:spcBef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7717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32289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6861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41433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ts val="1125"/>
              </a:lnSpc>
              <a:spcBef>
                <a:spcPct val="0"/>
              </a:spcBef>
              <a:buFontTx/>
              <a:buNone/>
            </a:pPr>
            <a:r>
              <a:rPr lang="de-DE" altLang="de-DE" sz="900">
                <a:latin typeface="Arial" panose="020B0604020202020204" pitchFamily="34" charset="0"/>
                <a:cs typeface="Arial" panose="020B0604020202020204" pitchFamily="34" charset="0"/>
              </a:rPr>
              <a:t>Niedersächsisches Ministerium für Wirtschaft, Arbeit, Verkehr und Digitalisierung</a:t>
            </a:r>
            <a:endParaRPr lang="de-DE" altLang="de-DE" sz="900">
              <a:cs typeface="Arial" panose="020B0604020202020204" pitchFamily="34" charset="0"/>
            </a:endParaRPr>
          </a:p>
        </p:txBody>
      </p:sp>
      <p:pic>
        <p:nvPicPr>
          <p:cNvPr id="11269" name="Grafi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4100" y="0"/>
            <a:ext cx="708025" cy="53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Grafik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3363" y="0"/>
            <a:ext cx="736600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Gerade Verbindung 12"/>
          <p:cNvCxnSpPr>
            <a:cxnSpLocks noChangeShapeType="1"/>
          </p:cNvCxnSpPr>
          <p:nvPr/>
        </p:nvCxnSpPr>
        <p:spPr bwMode="auto">
          <a:xfrm>
            <a:off x="-3175" y="846138"/>
            <a:ext cx="10655300" cy="1587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2" name="Textplatzhalter 1"/>
          <p:cNvSpPr txBox="1">
            <a:spLocks/>
          </p:cNvSpPr>
          <p:nvPr/>
        </p:nvSpPr>
        <p:spPr bwMode="auto">
          <a:xfrm>
            <a:off x="311150" y="279400"/>
            <a:ext cx="5357813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2879" tIns="51440" rIns="102879" bIns="5144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835025" indent="-320675">
              <a:spcBef>
                <a:spcPct val="20000"/>
              </a:spcBef>
              <a:buFont typeface="Arial" panose="020B0604020202020204" pitchFamily="34" charset="0"/>
              <a:buChar char="–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285875" indent="-257175">
              <a:spcBef>
                <a:spcPct val="20000"/>
              </a:spcBef>
              <a:buFont typeface="Arial" panose="020B0604020202020204" pitchFamily="34" charset="0"/>
              <a:buChar char="•"/>
              <a:defRPr sz="27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800225" indent="-257175">
              <a:spcBef>
                <a:spcPct val="20000"/>
              </a:spcBef>
              <a:buFont typeface="Arial" panose="020B0604020202020204" pitchFamily="34" charset="0"/>
              <a:buChar char="–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314575" indent="-257175">
              <a:spcBef>
                <a:spcPct val="20000"/>
              </a:spcBef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7717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32289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6861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41433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400">
                <a:solidFill>
                  <a:srgbClr val="898989"/>
                </a:solidFill>
              </a:rPr>
              <a:t>Regionale Auftaktveranstaltungen </a:t>
            </a:r>
          </a:p>
        </p:txBody>
      </p:sp>
      <p:sp>
        <p:nvSpPr>
          <p:cNvPr id="11273" name="Textfeld 2"/>
          <p:cNvSpPr txBox="1">
            <a:spLocks noChangeArrowheads="1"/>
          </p:cNvSpPr>
          <p:nvPr/>
        </p:nvSpPr>
        <p:spPr bwMode="auto">
          <a:xfrm>
            <a:off x="1927225" y="3098800"/>
            <a:ext cx="7997825" cy="286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857250" indent="-3429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altLang="de-DE"/>
              <a:t>Niedersachsen Invest</a:t>
            </a:r>
          </a:p>
          <a:p>
            <a:pPr lvl="1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de-DE" altLang="de-DE"/>
              <a:t>CO2-Effizienz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altLang="de-DE"/>
              <a:t>Gewerbeflächen für wachsende und innovative KMU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altLang="de-DE"/>
              <a:t>Steigerung der Wettbewerbsfähigkeit von KMU durch touristische Maßnahmen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altLang="de-DE"/>
              <a:t>Logistikknoten zur Stärkung wachsender und innovativer KMU</a:t>
            </a:r>
          </a:p>
        </p:txBody>
      </p:sp>
      <p:sp>
        <p:nvSpPr>
          <p:cNvPr id="11274" name="Textfeld 10"/>
          <p:cNvSpPr txBox="1">
            <a:spLocks noChangeArrowheads="1"/>
          </p:cNvSpPr>
          <p:nvPr/>
        </p:nvSpPr>
        <p:spPr bwMode="auto">
          <a:xfrm>
            <a:off x="1600200" y="1344613"/>
            <a:ext cx="7448550" cy="138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de-DE" altLang="de-DE" sz="2800"/>
              <a:t>Innovation und Wettbewerbsfähigkeit:</a:t>
            </a:r>
          </a:p>
          <a:p>
            <a:r>
              <a:rPr lang="de-DE" altLang="de-DE" sz="2800"/>
              <a:t>Wirtschafts- und Tourismusförderung im Kontext der GRW  </a:t>
            </a:r>
            <a:endParaRPr lang="de-DE" altLang="de-DE"/>
          </a:p>
        </p:txBody>
      </p:sp>
      <p:sp>
        <p:nvSpPr>
          <p:cNvPr id="2" name="Geschweifte Klammer links 1"/>
          <p:cNvSpPr/>
          <p:nvPr/>
        </p:nvSpPr>
        <p:spPr>
          <a:xfrm>
            <a:off x="1358900" y="3319463"/>
            <a:ext cx="254000" cy="668337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" name="Geschweifte Klammer links 2"/>
          <p:cNvSpPr/>
          <p:nvPr/>
        </p:nvSpPr>
        <p:spPr>
          <a:xfrm>
            <a:off x="1371600" y="4286250"/>
            <a:ext cx="228600" cy="1535113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11277" name="Grafi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550" y="3455988"/>
            <a:ext cx="708025" cy="531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8" name="Grafik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888" y="4625975"/>
            <a:ext cx="560387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hteck 14"/>
          <p:cNvSpPr/>
          <p:nvPr/>
        </p:nvSpPr>
        <p:spPr>
          <a:xfrm>
            <a:off x="336549" y="1229859"/>
            <a:ext cx="569387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de-DE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Gerade Verbindung 12"/>
          <p:cNvCxnSpPr>
            <a:cxnSpLocks noChangeShapeType="1"/>
          </p:cNvCxnSpPr>
          <p:nvPr/>
        </p:nvCxnSpPr>
        <p:spPr bwMode="auto">
          <a:xfrm>
            <a:off x="0" y="6459538"/>
            <a:ext cx="10655300" cy="1587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2291" name="Bild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8750" y="6592888"/>
            <a:ext cx="2803525" cy="72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2" name="Titel 1"/>
          <p:cNvSpPr txBox="1">
            <a:spLocks/>
          </p:cNvSpPr>
          <p:nvPr/>
        </p:nvSpPr>
        <p:spPr bwMode="auto">
          <a:xfrm>
            <a:off x="461963" y="6829425"/>
            <a:ext cx="428625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2879" tIns="51440" rIns="102879" bIns="51440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285875" indent="-257175">
              <a:spcBef>
                <a:spcPct val="20000"/>
              </a:spcBef>
              <a:buFont typeface="Arial" panose="020B0604020202020204" pitchFamily="34" charset="0"/>
              <a:buChar char="•"/>
              <a:defRPr sz="27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800225" indent="-257175">
              <a:spcBef>
                <a:spcPct val="20000"/>
              </a:spcBef>
              <a:buFont typeface="Arial" panose="020B0604020202020204" pitchFamily="34" charset="0"/>
              <a:buChar char="–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314575" indent="-257175">
              <a:spcBef>
                <a:spcPct val="20000"/>
              </a:spcBef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7717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32289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6861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41433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ts val="1125"/>
              </a:lnSpc>
              <a:spcBef>
                <a:spcPct val="0"/>
              </a:spcBef>
              <a:buFontTx/>
              <a:buNone/>
            </a:pPr>
            <a:r>
              <a:rPr lang="de-DE" altLang="de-DE" sz="900">
                <a:latin typeface="Arial" panose="020B0604020202020204" pitchFamily="34" charset="0"/>
                <a:cs typeface="Arial" panose="020B0604020202020204" pitchFamily="34" charset="0"/>
              </a:rPr>
              <a:t>Niedersächsisches Ministerium für Wirtschaft, Arbeit, Verkehr und Digitalisierung</a:t>
            </a:r>
            <a:endParaRPr lang="de-DE" altLang="de-DE" sz="900">
              <a:cs typeface="Arial" panose="020B0604020202020204" pitchFamily="34" charset="0"/>
            </a:endParaRPr>
          </a:p>
        </p:txBody>
      </p:sp>
      <p:pic>
        <p:nvPicPr>
          <p:cNvPr id="12293" name="Grafi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4100" y="0"/>
            <a:ext cx="708025" cy="53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Grafik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3363" y="0"/>
            <a:ext cx="736600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Gerade Verbindung 12"/>
          <p:cNvCxnSpPr>
            <a:cxnSpLocks noChangeShapeType="1"/>
          </p:cNvCxnSpPr>
          <p:nvPr/>
        </p:nvCxnSpPr>
        <p:spPr bwMode="auto">
          <a:xfrm>
            <a:off x="-3175" y="846138"/>
            <a:ext cx="10655300" cy="1587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296" name="Textplatzhalter 1"/>
          <p:cNvSpPr txBox="1">
            <a:spLocks/>
          </p:cNvSpPr>
          <p:nvPr/>
        </p:nvSpPr>
        <p:spPr bwMode="auto">
          <a:xfrm>
            <a:off x="311150" y="279400"/>
            <a:ext cx="5357813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2879" tIns="51440" rIns="102879" bIns="5144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835025" indent="-320675">
              <a:spcBef>
                <a:spcPct val="20000"/>
              </a:spcBef>
              <a:buFont typeface="Arial" panose="020B0604020202020204" pitchFamily="34" charset="0"/>
              <a:buChar char="–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285875" indent="-257175">
              <a:spcBef>
                <a:spcPct val="20000"/>
              </a:spcBef>
              <a:buFont typeface="Arial" panose="020B0604020202020204" pitchFamily="34" charset="0"/>
              <a:buChar char="•"/>
              <a:defRPr sz="27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800225" indent="-257175">
              <a:spcBef>
                <a:spcPct val="20000"/>
              </a:spcBef>
              <a:buFont typeface="Arial" panose="020B0604020202020204" pitchFamily="34" charset="0"/>
              <a:buChar char="–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314575" indent="-257175">
              <a:spcBef>
                <a:spcPct val="20000"/>
              </a:spcBef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7717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32289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6861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41433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400">
                <a:solidFill>
                  <a:srgbClr val="898989"/>
                </a:solidFill>
              </a:rPr>
              <a:t>Regionale Auftaktveranstaltungen </a:t>
            </a:r>
          </a:p>
        </p:txBody>
      </p:sp>
      <p:sp>
        <p:nvSpPr>
          <p:cNvPr id="12297" name="Textfeld 2"/>
          <p:cNvSpPr txBox="1">
            <a:spLocks noChangeArrowheads="1"/>
          </p:cNvSpPr>
          <p:nvPr/>
        </p:nvSpPr>
        <p:spPr bwMode="auto">
          <a:xfrm>
            <a:off x="1612900" y="1760538"/>
            <a:ext cx="7997825" cy="3786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857250" indent="-3429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altLang="de-DE"/>
              <a:t>Niedersachsen Invest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de-DE" altLang="de-DE"/>
              <a:t>Einzelbetriebliche Investitionsförderung für zukunftsfähige Geschäftsmodelle und Innovationen („new to the firm“)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de-DE" altLang="de-DE"/>
          </a:p>
          <a:p>
            <a:pPr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de-DE" altLang="de-DE"/>
              <a:t>CO2-Effizienz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de-DE" altLang="de-DE"/>
              <a:t>„Top-Up“ für CO2-reduzierende Zusatzinvestitionen über das gesetzlich vorgeschriebene Maß hinaus</a:t>
            </a:r>
          </a:p>
          <a:p>
            <a:pPr>
              <a:lnSpc>
                <a:spcPct val="150000"/>
              </a:lnSpc>
              <a:buFont typeface="Courier New" panose="02070309020205020404" pitchFamily="49" charset="0"/>
              <a:buChar char="o"/>
            </a:pPr>
            <a:endParaRPr lang="de-DE" altLang="de-DE"/>
          </a:p>
        </p:txBody>
      </p:sp>
      <p:pic>
        <p:nvPicPr>
          <p:cNvPr id="12298" name="Grafi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500" y="1284288"/>
            <a:ext cx="708025" cy="531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hteck 11"/>
          <p:cNvSpPr/>
          <p:nvPr/>
        </p:nvSpPr>
        <p:spPr>
          <a:xfrm>
            <a:off x="177269" y="1088430"/>
            <a:ext cx="569387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de-DE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Gerade Verbindung 12"/>
          <p:cNvCxnSpPr>
            <a:cxnSpLocks noChangeShapeType="1"/>
          </p:cNvCxnSpPr>
          <p:nvPr/>
        </p:nvCxnSpPr>
        <p:spPr bwMode="auto">
          <a:xfrm>
            <a:off x="0" y="6459538"/>
            <a:ext cx="10655300" cy="1587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3315" name="Bild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8750" y="6592888"/>
            <a:ext cx="2803525" cy="72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6" name="Titel 1"/>
          <p:cNvSpPr txBox="1">
            <a:spLocks/>
          </p:cNvSpPr>
          <p:nvPr/>
        </p:nvSpPr>
        <p:spPr bwMode="auto">
          <a:xfrm>
            <a:off x="461963" y="6829425"/>
            <a:ext cx="428625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2879" tIns="51440" rIns="102879" bIns="51440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285875" indent="-257175">
              <a:spcBef>
                <a:spcPct val="20000"/>
              </a:spcBef>
              <a:buFont typeface="Arial" panose="020B0604020202020204" pitchFamily="34" charset="0"/>
              <a:buChar char="•"/>
              <a:defRPr sz="27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800225" indent="-257175">
              <a:spcBef>
                <a:spcPct val="20000"/>
              </a:spcBef>
              <a:buFont typeface="Arial" panose="020B0604020202020204" pitchFamily="34" charset="0"/>
              <a:buChar char="–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314575" indent="-257175">
              <a:spcBef>
                <a:spcPct val="20000"/>
              </a:spcBef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7717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32289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6861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41433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ts val="1125"/>
              </a:lnSpc>
              <a:spcBef>
                <a:spcPct val="0"/>
              </a:spcBef>
              <a:buFontTx/>
              <a:buNone/>
            </a:pPr>
            <a:r>
              <a:rPr lang="de-DE" altLang="de-DE" sz="900">
                <a:latin typeface="Arial" panose="020B0604020202020204" pitchFamily="34" charset="0"/>
                <a:cs typeface="Arial" panose="020B0604020202020204" pitchFamily="34" charset="0"/>
              </a:rPr>
              <a:t>Niedersächsisches Ministerium für Wirtschaft, Arbeit, Verkehr und Digitalisierung</a:t>
            </a:r>
            <a:endParaRPr lang="de-DE" altLang="de-DE" sz="900">
              <a:cs typeface="Arial" panose="020B0604020202020204" pitchFamily="34" charset="0"/>
            </a:endParaRPr>
          </a:p>
        </p:txBody>
      </p:sp>
      <p:pic>
        <p:nvPicPr>
          <p:cNvPr id="13317" name="Grafi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4100" y="0"/>
            <a:ext cx="708025" cy="53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Grafik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3363" y="0"/>
            <a:ext cx="736600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Gerade Verbindung 12"/>
          <p:cNvCxnSpPr>
            <a:cxnSpLocks noChangeShapeType="1"/>
          </p:cNvCxnSpPr>
          <p:nvPr/>
        </p:nvCxnSpPr>
        <p:spPr bwMode="auto">
          <a:xfrm>
            <a:off x="-3175" y="846138"/>
            <a:ext cx="10655300" cy="1587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20" name="Textplatzhalter 1"/>
          <p:cNvSpPr txBox="1">
            <a:spLocks/>
          </p:cNvSpPr>
          <p:nvPr/>
        </p:nvSpPr>
        <p:spPr bwMode="auto">
          <a:xfrm>
            <a:off x="311150" y="279400"/>
            <a:ext cx="5357813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2879" tIns="51440" rIns="102879" bIns="5144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835025" indent="-320675">
              <a:spcBef>
                <a:spcPct val="20000"/>
              </a:spcBef>
              <a:buFont typeface="Arial" panose="020B0604020202020204" pitchFamily="34" charset="0"/>
              <a:buChar char="–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285875" indent="-257175">
              <a:spcBef>
                <a:spcPct val="20000"/>
              </a:spcBef>
              <a:buFont typeface="Arial" panose="020B0604020202020204" pitchFamily="34" charset="0"/>
              <a:buChar char="•"/>
              <a:defRPr sz="27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800225" indent="-257175">
              <a:spcBef>
                <a:spcPct val="20000"/>
              </a:spcBef>
              <a:buFont typeface="Arial" panose="020B0604020202020204" pitchFamily="34" charset="0"/>
              <a:buChar char="–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314575" indent="-257175">
              <a:spcBef>
                <a:spcPct val="20000"/>
              </a:spcBef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7717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32289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6861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41433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400">
                <a:solidFill>
                  <a:srgbClr val="898989"/>
                </a:solidFill>
              </a:rPr>
              <a:t>Regionale Auftaktveranstaltungen </a:t>
            </a:r>
          </a:p>
        </p:txBody>
      </p:sp>
      <p:sp>
        <p:nvSpPr>
          <p:cNvPr id="13321" name="Textfeld 2"/>
          <p:cNvSpPr txBox="1">
            <a:spLocks noChangeArrowheads="1"/>
          </p:cNvSpPr>
          <p:nvPr/>
        </p:nvSpPr>
        <p:spPr bwMode="auto">
          <a:xfrm>
            <a:off x="1493838" y="1246188"/>
            <a:ext cx="7997825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857250" indent="-3429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altLang="de-DE"/>
              <a:t>Gewerbeflächen für wachsende und innovative KMU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de-DE" altLang="de-DE"/>
              <a:t>Gewerbeflächen für regionalspezifische Wachstums- und Innovationsprozesse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altLang="de-DE"/>
              <a:t>Steigerung der Wettbewerbsfähigkeit von KMU durch touristische Maßnahmen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de-DE" altLang="de-DE"/>
              <a:t>Attraktivitätssteigerung und Neuerrichtung touristischer Infrastrukturen, Einrichtungen, Angebote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altLang="de-DE"/>
              <a:t>Logistikknoten zur Stärkung wachsender und innovativer KMU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de-DE" altLang="de-DE"/>
              <a:t>Ansiedlung und Wachstum von innovativen KMU der Logistik- und Transportwirtschaft </a:t>
            </a:r>
          </a:p>
        </p:txBody>
      </p:sp>
      <p:pic>
        <p:nvPicPr>
          <p:cNvPr id="13322" name="Grafik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75" y="1216025"/>
            <a:ext cx="560388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hteck 15"/>
          <p:cNvSpPr/>
          <p:nvPr/>
        </p:nvSpPr>
        <p:spPr>
          <a:xfrm>
            <a:off x="177269" y="1088430"/>
            <a:ext cx="569387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de-DE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Gerade Verbindung 12"/>
          <p:cNvCxnSpPr>
            <a:cxnSpLocks noChangeShapeType="1"/>
          </p:cNvCxnSpPr>
          <p:nvPr/>
        </p:nvCxnSpPr>
        <p:spPr bwMode="auto">
          <a:xfrm>
            <a:off x="0" y="6459538"/>
            <a:ext cx="10655300" cy="1587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4339" name="Bild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8750" y="6592888"/>
            <a:ext cx="2803525" cy="72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0" name="Titel 1"/>
          <p:cNvSpPr txBox="1">
            <a:spLocks/>
          </p:cNvSpPr>
          <p:nvPr/>
        </p:nvSpPr>
        <p:spPr bwMode="auto">
          <a:xfrm>
            <a:off x="461963" y="6829425"/>
            <a:ext cx="428625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2879" tIns="51440" rIns="102879" bIns="51440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285875" indent="-257175">
              <a:spcBef>
                <a:spcPct val="20000"/>
              </a:spcBef>
              <a:buFont typeface="Arial" panose="020B0604020202020204" pitchFamily="34" charset="0"/>
              <a:buChar char="•"/>
              <a:defRPr sz="27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800225" indent="-257175">
              <a:spcBef>
                <a:spcPct val="20000"/>
              </a:spcBef>
              <a:buFont typeface="Arial" panose="020B0604020202020204" pitchFamily="34" charset="0"/>
              <a:buChar char="–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314575" indent="-257175">
              <a:spcBef>
                <a:spcPct val="20000"/>
              </a:spcBef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7717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32289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6861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41433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ts val="1125"/>
              </a:lnSpc>
              <a:spcBef>
                <a:spcPct val="0"/>
              </a:spcBef>
              <a:buFontTx/>
              <a:buNone/>
            </a:pPr>
            <a:r>
              <a:rPr lang="de-DE" altLang="de-DE" sz="900">
                <a:latin typeface="Arial" panose="020B0604020202020204" pitchFamily="34" charset="0"/>
                <a:cs typeface="Arial" panose="020B0604020202020204" pitchFamily="34" charset="0"/>
              </a:rPr>
              <a:t>Niedersächsisches Ministerium für Wirtschaft, Arbeit, Verkehr und Digitalisierung</a:t>
            </a:r>
            <a:endParaRPr lang="de-DE" altLang="de-DE" sz="900">
              <a:cs typeface="Arial" panose="020B0604020202020204" pitchFamily="34" charset="0"/>
            </a:endParaRPr>
          </a:p>
        </p:txBody>
      </p:sp>
      <p:pic>
        <p:nvPicPr>
          <p:cNvPr id="14341" name="Grafi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4100" y="0"/>
            <a:ext cx="708025" cy="53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Grafik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3363" y="0"/>
            <a:ext cx="736600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Gerade Verbindung 12"/>
          <p:cNvCxnSpPr>
            <a:cxnSpLocks noChangeShapeType="1"/>
          </p:cNvCxnSpPr>
          <p:nvPr/>
        </p:nvCxnSpPr>
        <p:spPr bwMode="auto">
          <a:xfrm>
            <a:off x="-3175" y="846138"/>
            <a:ext cx="10655300" cy="1587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344" name="Textplatzhalter 1"/>
          <p:cNvSpPr txBox="1">
            <a:spLocks/>
          </p:cNvSpPr>
          <p:nvPr/>
        </p:nvSpPr>
        <p:spPr bwMode="auto">
          <a:xfrm>
            <a:off x="311150" y="279400"/>
            <a:ext cx="5357813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2879" tIns="51440" rIns="102879" bIns="5144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835025" indent="-320675">
              <a:spcBef>
                <a:spcPct val="20000"/>
              </a:spcBef>
              <a:buFont typeface="Arial" panose="020B0604020202020204" pitchFamily="34" charset="0"/>
              <a:buChar char="–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285875" indent="-257175">
              <a:spcBef>
                <a:spcPct val="20000"/>
              </a:spcBef>
              <a:buFont typeface="Arial" panose="020B0604020202020204" pitchFamily="34" charset="0"/>
              <a:buChar char="•"/>
              <a:defRPr sz="27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800225" indent="-257175">
              <a:spcBef>
                <a:spcPct val="20000"/>
              </a:spcBef>
              <a:buFont typeface="Arial" panose="020B0604020202020204" pitchFamily="34" charset="0"/>
              <a:buChar char="–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314575" indent="-257175">
              <a:spcBef>
                <a:spcPct val="20000"/>
              </a:spcBef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7717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32289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6861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41433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400">
                <a:solidFill>
                  <a:srgbClr val="898989"/>
                </a:solidFill>
              </a:rPr>
              <a:t>Regionale Auftaktveranstaltungen </a:t>
            </a:r>
          </a:p>
        </p:txBody>
      </p:sp>
      <p:sp>
        <p:nvSpPr>
          <p:cNvPr id="14345" name="Textfeld 8"/>
          <p:cNvSpPr txBox="1">
            <a:spLocks noChangeArrowheads="1"/>
          </p:cNvSpPr>
          <p:nvPr/>
        </p:nvSpPr>
        <p:spPr bwMode="auto">
          <a:xfrm>
            <a:off x="1600200" y="1550988"/>
            <a:ext cx="744855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de-DE" altLang="de-DE" sz="2800"/>
              <a:t>Gründung und Wachstum bei KMU und im Handwerk </a:t>
            </a:r>
            <a:endParaRPr lang="de-DE" altLang="de-DE"/>
          </a:p>
        </p:txBody>
      </p:sp>
      <p:sp>
        <p:nvSpPr>
          <p:cNvPr id="14346" name="Rechteck 1"/>
          <p:cNvSpPr>
            <a:spLocks noChangeArrowheads="1"/>
          </p:cNvSpPr>
          <p:nvPr/>
        </p:nvSpPr>
        <p:spPr bwMode="auto">
          <a:xfrm>
            <a:off x="2281238" y="2873375"/>
            <a:ext cx="6184900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altLang="de-DE"/>
              <a:t>MikroSTARTer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altLang="de-DE"/>
              <a:t>Gründungsprämie im Handwerk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altLang="de-DE"/>
              <a:t>Nachfolgemoderatoren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altLang="de-DE"/>
              <a:t>NSeed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altLang="de-DE"/>
              <a:t>NBeteiligung</a:t>
            </a:r>
          </a:p>
        </p:txBody>
      </p:sp>
      <p:pic>
        <p:nvPicPr>
          <p:cNvPr id="14347" name="Grafik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3163" y="3357563"/>
            <a:ext cx="542925" cy="59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Geschweifte Klammer links 2"/>
          <p:cNvSpPr/>
          <p:nvPr/>
        </p:nvSpPr>
        <p:spPr>
          <a:xfrm>
            <a:off x="2049463" y="2971800"/>
            <a:ext cx="231775" cy="1290638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14349" name="Grafik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888" y="4579938"/>
            <a:ext cx="5842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Geschweifte Klammer links 5"/>
          <p:cNvSpPr/>
          <p:nvPr/>
        </p:nvSpPr>
        <p:spPr>
          <a:xfrm>
            <a:off x="2085975" y="4435475"/>
            <a:ext cx="217488" cy="733425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5" name="Rechteck 14"/>
          <p:cNvSpPr/>
          <p:nvPr/>
        </p:nvSpPr>
        <p:spPr>
          <a:xfrm>
            <a:off x="764041" y="1478638"/>
            <a:ext cx="569387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de-DE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Gerade Verbindung 12"/>
          <p:cNvCxnSpPr>
            <a:cxnSpLocks noChangeShapeType="1"/>
          </p:cNvCxnSpPr>
          <p:nvPr/>
        </p:nvCxnSpPr>
        <p:spPr bwMode="auto">
          <a:xfrm>
            <a:off x="0" y="6459538"/>
            <a:ext cx="10655300" cy="1587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5363" name="Bild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8750" y="6592888"/>
            <a:ext cx="2803525" cy="72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Titel 1"/>
          <p:cNvSpPr txBox="1">
            <a:spLocks/>
          </p:cNvSpPr>
          <p:nvPr/>
        </p:nvSpPr>
        <p:spPr bwMode="auto">
          <a:xfrm>
            <a:off x="461963" y="6829425"/>
            <a:ext cx="428625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2879" tIns="51440" rIns="102879" bIns="51440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285875" indent="-257175">
              <a:spcBef>
                <a:spcPct val="20000"/>
              </a:spcBef>
              <a:buFont typeface="Arial" panose="020B0604020202020204" pitchFamily="34" charset="0"/>
              <a:buChar char="•"/>
              <a:defRPr sz="27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800225" indent="-257175">
              <a:spcBef>
                <a:spcPct val="20000"/>
              </a:spcBef>
              <a:buFont typeface="Arial" panose="020B0604020202020204" pitchFamily="34" charset="0"/>
              <a:buChar char="–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314575" indent="-257175">
              <a:spcBef>
                <a:spcPct val="20000"/>
              </a:spcBef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7717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32289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6861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41433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ts val="1125"/>
              </a:lnSpc>
              <a:spcBef>
                <a:spcPct val="0"/>
              </a:spcBef>
              <a:buFontTx/>
              <a:buNone/>
            </a:pPr>
            <a:r>
              <a:rPr lang="de-DE" altLang="de-DE" sz="900">
                <a:latin typeface="Arial" panose="020B0604020202020204" pitchFamily="34" charset="0"/>
                <a:cs typeface="Arial" panose="020B0604020202020204" pitchFamily="34" charset="0"/>
              </a:rPr>
              <a:t>Niedersächsisches Ministerium für Wirtschaft, Arbeit, Verkehr und Digitalisierung</a:t>
            </a:r>
            <a:endParaRPr lang="de-DE" altLang="de-DE" sz="900">
              <a:cs typeface="Arial" panose="020B0604020202020204" pitchFamily="34" charset="0"/>
            </a:endParaRPr>
          </a:p>
        </p:txBody>
      </p:sp>
      <p:pic>
        <p:nvPicPr>
          <p:cNvPr id="15365" name="Grafi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4100" y="0"/>
            <a:ext cx="708025" cy="53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Grafik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3363" y="0"/>
            <a:ext cx="736600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Gerade Verbindung 12"/>
          <p:cNvCxnSpPr>
            <a:cxnSpLocks noChangeShapeType="1"/>
          </p:cNvCxnSpPr>
          <p:nvPr/>
        </p:nvCxnSpPr>
        <p:spPr bwMode="auto">
          <a:xfrm>
            <a:off x="-3175" y="846138"/>
            <a:ext cx="10655300" cy="1587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68" name="Textplatzhalter 1"/>
          <p:cNvSpPr txBox="1">
            <a:spLocks/>
          </p:cNvSpPr>
          <p:nvPr/>
        </p:nvSpPr>
        <p:spPr bwMode="auto">
          <a:xfrm>
            <a:off x="311150" y="279400"/>
            <a:ext cx="5357813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2879" tIns="51440" rIns="102879" bIns="5144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835025" indent="-320675">
              <a:spcBef>
                <a:spcPct val="20000"/>
              </a:spcBef>
              <a:buFont typeface="Arial" panose="020B0604020202020204" pitchFamily="34" charset="0"/>
              <a:buChar char="–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285875" indent="-257175">
              <a:spcBef>
                <a:spcPct val="20000"/>
              </a:spcBef>
              <a:buFont typeface="Arial" panose="020B0604020202020204" pitchFamily="34" charset="0"/>
              <a:buChar char="•"/>
              <a:defRPr sz="27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800225" indent="-257175">
              <a:spcBef>
                <a:spcPct val="20000"/>
              </a:spcBef>
              <a:buFont typeface="Arial" panose="020B0604020202020204" pitchFamily="34" charset="0"/>
              <a:buChar char="–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314575" indent="-257175">
              <a:spcBef>
                <a:spcPct val="20000"/>
              </a:spcBef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7717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32289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6861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41433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400">
                <a:solidFill>
                  <a:srgbClr val="898989"/>
                </a:solidFill>
              </a:rPr>
              <a:t>Regionale Auftaktveranstaltungen </a:t>
            </a:r>
          </a:p>
        </p:txBody>
      </p:sp>
      <p:sp>
        <p:nvSpPr>
          <p:cNvPr id="16394" name="Rechteck 1"/>
          <p:cNvSpPr>
            <a:spLocks noChangeArrowheads="1"/>
          </p:cNvSpPr>
          <p:nvPr/>
        </p:nvSpPr>
        <p:spPr bwMode="auto">
          <a:xfrm>
            <a:off x="2117725" y="1103313"/>
            <a:ext cx="6184900" cy="5170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de-DE" altLang="de-DE" dirty="0" err="1" smtClean="0"/>
              <a:t>MikroSTARTer</a:t>
            </a:r>
            <a:endParaRPr lang="de-DE" altLang="de-DE" dirty="0" smtClean="0"/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de-DE" dirty="0" smtClean="0"/>
              <a:t> Existenzgründung und -sicherung </a:t>
            </a:r>
            <a:endParaRPr lang="de-DE" altLang="de-DE" dirty="0" smtClean="0"/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de-DE" altLang="de-DE" dirty="0" smtClean="0"/>
              <a:t>Gründungsprämie im Handwerk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de-DE" dirty="0" smtClean="0"/>
              <a:t>Sicherung der wirtschaftlichen Basis von Unternehmen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de-DE" dirty="0" smtClean="0"/>
              <a:t>Fördergegenstand ist die unbefristete Neueinstellung einer Person</a:t>
            </a:r>
            <a:r>
              <a:rPr lang="de-DE" altLang="de-DE" dirty="0" smtClean="0"/>
              <a:t>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de-DE" altLang="de-DE" dirty="0" smtClean="0"/>
              <a:t>Nachfolgemoderatoren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de-DE" dirty="0" smtClean="0"/>
              <a:t>Handwerks- sowie Industrie- und Handelskammern vermitteln und beraten zu Unternehmensübergaben Nachfolgelösungen</a:t>
            </a:r>
            <a:endParaRPr lang="de-DE" altLang="de-DE" dirty="0" smtClean="0"/>
          </a:p>
        </p:txBody>
      </p:sp>
      <p:pic>
        <p:nvPicPr>
          <p:cNvPr id="15370" name="Grafik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863" y="1103313"/>
            <a:ext cx="542925" cy="59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hteck 14"/>
          <p:cNvSpPr/>
          <p:nvPr/>
        </p:nvSpPr>
        <p:spPr>
          <a:xfrm>
            <a:off x="311150" y="937381"/>
            <a:ext cx="569387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de-DE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Gerade Verbindung 12"/>
          <p:cNvCxnSpPr>
            <a:cxnSpLocks noChangeShapeType="1"/>
          </p:cNvCxnSpPr>
          <p:nvPr/>
        </p:nvCxnSpPr>
        <p:spPr bwMode="auto">
          <a:xfrm>
            <a:off x="0" y="6459538"/>
            <a:ext cx="10655300" cy="1587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6387" name="Bild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8750" y="6592888"/>
            <a:ext cx="2803525" cy="72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8" name="Titel 1"/>
          <p:cNvSpPr txBox="1">
            <a:spLocks/>
          </p:cNvSpPr>
          <p:nvPr/>
        </p:nvSpPr>
        <p:spPr bwMode="auto">
          <a:xfrm>
            <a:off x="461963" y="6829425"/>
            <a:ext cx="428625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2879" tIns="51440" rIns="102879" bIns="51440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285875" indent="-257175">
              <a:spcBef>
                <a:spcPct val="20000"/>
              </a:spcBef>
              <a:buFont typeface="Arial" panose="020B0604020202020204" pitchFamily="34" charset="0"/>
              <a:buChar char="•"/>
              <a:defRPr sz="27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800225" indent="-257175">
              <a:spcBef>
                <a:spcPct val="20000"/>
              </a:spcBef>
              <a:buFont typeface="Arial" panose="020B0604020202020204" pitchFamily="34" charset="0"/>
              <a:buChar char="–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314575" indent="-257175">
              <a:spcBef>
                <a:spcPct val="20000"/>
              </a:spcBef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7717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32289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6861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41433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ts val="1125"/>
              </a:lnSpc>
              <a:spcBef>
                <a:spcPct val="0"/>
              </a:spcBef>
              <a:buFontTx/>
              <a:buNone/>
            </a:pPr>
            <a:r>
              <a:rPr lang="de-DE" altLang="de-DE" sz="900">
                <a:latin typeface="Arial" panose="020B0604020202020204" pitchFamily="34" charset="0"/>
                <a:cs typeface="Arial" panose="020B0604020202020204" pitchFamily="34" charset="0"/>
              </a:rPr>
              <a:t>Niedersächsisches Ministerium für Wirtschaft, Arbeit, Verkehr und Digitalisierung</a:t>
            </a:r>
            <a:endParaRPr lang="de-DE" altLang="de-DE" sz="900">
              <a:cs typeface="Arial" panose="020B0604020202020204" pitchFamily="34" charset="0"/>
            </a:endParaRPr>
          </a:p>
        </p:txBody>
      </p:sp>
      <p:pic>
        <p:nvPicPr>
          <p:cNvPr id="16389" name="Grafi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4100" y="0"/>
            <a:ext cx="708025" cy="53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0" name="Grafik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3363" y="0"/>
            <a:ext cx="736600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Gerade Verbindung 12"/>
          <p:cNvCxnSpPr>
            <a:cxnSpLocks noChangeShapeType="1"/>
          </p:cNvCxnSpPr>
          <p:nvPr/>
        </p:nvCxnSpPr>
        <p:spPr bwMode="auto">
          <a:xfrm>
            <a:off x="-3175" y="846138"/>
            <a:ext cx="10655300" cy="1587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392" name="Textplatzhalter 1"/>
          <p:cNvSpPr txBox="1">
            <a:spLocks/>
          </p:cNvSpPr>
          <p:nvPr/>
        </p:nvSpPr>
        <p:spPr bwMode="auto">
          <a:xfrm>
            <a:off x="311150" y="279400"/>
            <a:ext cx="5357813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2879" tIns="51440" rIns="102879" bIns="5144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835025" indent="-320675">
              <a:spcBef>
                <a:spcPct val="20000"/>
              </a:spcBef>
              <a:buFont typeface="Arial" panose="020B0604020202020204" pitchFamily="34" charset="0"/>
              <a:buChar char="–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285875" indent="-257175">
              <a:spcBef>
                <a:spcPct val="20000"/>
              </a:spcBef>
              <a:buFont typeface="Arial" panose="020B0604020202020204" pitchFamily="34" charset="0"/>
              <a:buChar char="•"/>
              <a:defRPr sz="27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800225" indent="-257175">
              <a:spcBef>
                <a:spcPct val="20000"/>
              </a:spcBef>
              <a:buFont typeface="Arial" panose="020B0604020202020204" pitchFamily="34" charset="0"/>
              <a:buChar char="–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314575" indent="-257175">
              <a:spcBef>
                <a:spcPct val="20000"/>
              </a:spcBef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7717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32289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6861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41433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400">
                <a:solidFill>
                  <a:srgbClr val="898989"/>
                </a:solidFill>
              </a:rPr>
              <a:t>Regionale Auftaktveranstaltungen </a:t>
            </a:r>
          </a:p>
        </p:txBody>
      </p:sp>
      <p:sp>
        <p:nvSpPr>
          <p:cNvPr id="16393" name="Rechteck 1"/>
          <p:cNvSpPr>
            <a:spLocks noChangeArrowheads="1"/>
          </p:cNvSpPr>
          <p:nvPr/>
        </p:nvSpPr>
        <p:spPr bwMode="auto">
          <a:xfrm>
            <a:off x="2232025" y="1298575"/>
            <a:ext cx="6184900" cy="471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800100" indent="-3429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altLang="de-DE"/>
              <a:t>Seedfonds NSeed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de-DE" altLang="de-DE"/>
              <a:t>Unterstützung kleiner Unternehmen bei der Bewältigung von verschiedenen Entwicklungsstadien mit Fokus auf innovativen Start-Ups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de-DE" altLang="de-DE"/>
              <a:t>Beteiligungen überwiegend in der Seedphase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altLang="de-DE"/>
              <a:t>Beteiligungsfonds NBeteiligung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de-DE" altLang="de-DE"/>
              <a:t>Beteiligungskapital für vorausschauende betriebliche Investitionen für Wachstum und zur Bewältigung des wirtschaftlichen Wandels </a:t>
            </a:r>
          </a:p>
        </p:txBody>
      </p:sp>
      <p:pic>
        <p:nvPicPr>
          <p:cNvPr id="16394" name="Grafik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2850" y="1298575"/>
            <a:ext cx="585788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hteck 11"/>
          <p:cNvSpPr/>
          <p:nvPr/>
        </p:nvSpPr>
        <p:spPr>
          <a:xfrm>
            <a:off x="461963" y="1103313"/>
            <a:ext cx="569387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de-DE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Gerade Verbindung 12"/>
          <p:cNvCxnSpPr>
            <a:cxnSpLocks noChangeShapeType="1"/>
          </p:cNvCxnSpPr>
          <p:nvPr/>
        </p:nvCxnSpPr>
        <p:spPr bwMode="auto">
          <a:xfrm>
            <a:off x="0" y="6459538"/>
            <a:ext cx="10655300" cy="1587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7411" name="Bild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8750" y="6592888"/>
            <a:ext cx="2803525" cy="72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2" name="Titel 1"/>
          <p:cNvSpPr txBox="1">
            <a:spLocks/>
          </p:cNvSpPr>
          <p:nvPr/>
        </p:nvSpPr>
        <p:spPr bwMode="auto">
          <a:xfrm>
            <a:off x="461963" y="6829425"/>
            <a:ext cx="428625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2879" tIns="51440" rIns="102879" bIns="51440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285875" indent="-257175">
              <a:spcBef>
                <a:spcPct val="20000"/>
              </a:spcBef>
              <a:buFont typeface="Arial" panose="020B0604020202020204" pitchFamily="34" charset="0"/>
              <a:buChar char="•"/>
              <a:defRPr sz="27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800225" indent="-257175">
              <a:spcBef>
                <a:spcPct val="20000"/>
              </a:spcBef>
              <a:buFont typeface="Arial" panose="020B0604020202020204" pitchFamily="34" charset="0"/>
              <a:buChar char="–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314575" indent="-257175">
              <a:spcBef>
                <a:spcPct val="20000"/>
              </a:spcBef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7717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32289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6861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41433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ts val="1125"/>
              </a:lnSpc>
              <a:spcBef>
                <a:spcPct val="0"/>
              </a:spcBef>
              <a:buFontTx/>
              <a:buNone/>
            </a:pPr>
            <a:r>
              <a:rPr lang="de-DE" altLang="de-DE" sz="900">
                <a:latin typeface="Arial" panose="020B0604020202020204" pitchFamily="34" charset="0"/>
                <a:cs typeface="Arial" panose="020B0604020202020204" pitchFamily="34" charset="0"/>
              </a:rPr>
              <a:t>Niedersächsisches Ministerium für Wirtschaft, Arbeit, Verkehr und Digitalisierung</a:t>
            </a:r>
            <a:endParaRPr lang="de-DE" altLang="de-DE" sz="900">
              <a:cs typeface="Arial" panose="020B0604020202020204" pitchFamily="34" charset="0"/>
            </a:endParaRPr>
          </a:p>
        </p:txBody>
      </p:sp>
      <p:pic>
        <p:nvPicPr>
          <p:cNvPr id="17413" name="Grafi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4100" y="0"/>
            <a:ext cx="708025" cy="53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Grafik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3363" y="0"/>
            <a:ext cx="736600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Gerade Verbindung 12"/>
          <p:cNvCxnSpPr>
            <a:cxnSpLocks noChangeShapeType="1"/>
          </p:cNvCxnSpPr>
          <p:nvPr/>
        </p:nvCxnSpPr>
        <p:spPr bwMode="auto">
          <a:xfrm>
            <a:off x="-3175" y="846138"/>
            <a:ext cx="10655300" cy="1587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416" name="Textplatzhalter 1"/>
          <p:cNvSpPr txBox="1">
            <a:spLocks/>
          </p:cNvSpPr>
          <p:nvPr/>
        </p:nvSpPr>
        <p:spPr bwMode="auto">
          <a:xfrm>
            <a:off x="311150" y="279400"/>
            <a:ext cx="5357813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2879" tIns="51440" rIns="102879" bIns="5144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835025" indent="-320675">
              <a:spcBef>
                <a:spcPct val="20000"/>
              </a:spcBef>
              <a:buFont typeface="Arial" panose="020B0604020202020204" pitchFamily="34" charset="0"/>
              <a:buChar char="–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285875" indent="-257175">
              <a:spcBef>
                <a:spcPct val="20000"/>
              </a:spcBef>
              <a:buFont typeface="Arial" panose="020B0604020202020204" pitchFamily="34" charset="0"/>
              <a:buChar char="•"/>
              <a:defRPr sz="27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800225" indent="-257175">
              <a:spcBef>
                <a:spcPct val="20000"/>
              </a:spcBef>
              <a:buFont typeface="Arial" panose="020B0604020202020204" pitchFamily="34" charset="0"/>
              <a:buChar char="–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314575" indent="-257175">
              <a:spcBef>
                <a:spcPct val="20000"/>
              </a:spcBef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7717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32289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6861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41433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400">
                <a:solidFill>
                  <a:srgbClr val="898989"/>
                </a:solidFill>
              </a:rPr>
              <a:t>Regionale Auftaktveranstaltungen </a:t>
            </a:r>
          </a:p>
        </p:txBody>
      </p:sp>
      <p:sp>
        <p:nvSpPr>
          <p:cNvPr id="17417" name="Textfeld 2"/>
          <p:cNvSpPr txBox="1">
            <a:spLocks noChangeArrowheads="1"/>
          </p:cNvSpPr>
          <p:nvPr/>
        </p:nvSpPr>
        <p:spPr bwMode="auto">
          <a:xfrm>
            <a:off x="1614488" y="1355725"/>
            <a:ext cx="7566025" cy="517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800100" indent="-3429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altLang="de-DE"/>
              <a:t>Flexible Bedienformen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de-DE" altLang="de-DE"/>
              <a:t>Förderung von ÖPNV Aufgabenträgern für bessere Erreichbarkeit von Knotenpunkten und zur Steigerung der Fahrgastzahlen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altLang="de-DE"/>
              <a:t>Mobilitätszentralen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de-DE" altLang="de-DE"/>
              <a:t>Förderung von Verkehrsunternehmen zur Einrichtung von Mobilitätsmanagern und Mobilitätszentralen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altLang="de-DE"/>
              <a:t>Saubere Fahrzeuge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de-DE" altLang="de-DE"/>
              <a:t>Förderung von öffentlichen Verkehrsmitteln mit klimaschonenden und umweltfreundlicheren Antriebssystemen </a:t>
            </a:r>
          </a:p>
        </p:txBody>
      </p:sp>
      <p:sp>
        <p:nvSpPr>
          <p:cNvPr id="17418" name="Textfeld 10"/>
          <p:cNvSpPr txBox="1">
            <a:spLocks noChangeArrowheads="1"/>
          </p:cNvSpPr>
          <p:nvPr/>
        </p:nvSpPr>
        <p:spPr bwMode="auto">
          <a:xfrm>
            <a:off x="1074738" y="922338"/>
            <a:ext cx="67040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de-DE" altLang="de-DE" sz="2800"/>
              <a:t>Klimafreundliche Mobilität </a:t>
            </a:r>
            <a:endParaRPr lang="de-DE" altLang="de-DE"/>
          </a:p>
        </p:txBody>
      </p:sp>
      <p:sp>
        <p:nvSpPr>
          <p:cNvPr id="11" name="Rechteck 10"/>
          <p:cNvSpPr/>
          <p:nvPr/>
        </p:nvSpPr>
        <p:spPr>
          <a:xfrm>
            <a:off x="311150" y="923131"/>
            <a:ext cx="569387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de-DE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Gerade Verbindung 12"/>
          <p:cNvCxnSpPr>
            <a:cxnSpLocks noChangeShapeType="1"/>
          </p:cNvCxnSpPr>
          <p:nvPr/>
        </p:nvCxnSpPr>
        <p:spPr bwMode="auto">
          <a:xfrm>
            <a:off x="0" y="6459538"/>
            <a:ext cx="10655300" cy="1587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8435" name="Bild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8750" y="6592888"/>
            <a:ext cx="2803525" cy="72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6" name="Titel 1"/>
          <p:cNvSpPr txBox="1">
            <a:spLocks/>
          </p:cNvSpPr>
          <p:nvPr/>
        </p:nvSpPr>
        <p:spPr bwMode="auto">
          <a:xfrm>
            <a:off x="461963" y="6829425"/>
            <a:ext cx="428625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2879" tIns="51440" rIns="102879" bIns="51440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285875" indent="-257175">
              <a:spcBef>
                <a:spcPct val="20000"/>
              </a:spcBef>
              <a:buFont typeface="Arial" panose="020B0604020202020204" pitchFamily="34" charset="0"/>
              <a:buChar char="•"/>
              <a:defRPr sz="27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800225" indent="-257175">
              <a:spcBef>
                <a:spcPct val="20000"/>
              </a:spcBef>
              <a:buFont typeface="Arial" panose="020B0604020202020204" pitchFamily="34" charset="0"/>
              <a:buChar char="–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314575" indent="-257175">
              <a:spcBef>
                <a:spcPct val="20000"/>
              </a:spcBef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7717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32289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6861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41433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ts val="1125"/>
              </a:lnSpc>
              <a:spcBef>
                <a:spcPct val="0"/>
              </a:spcBef>
              <a:buFontTx/>
              <a:buNone/>
            </a:pPr>
            <a:r>
              <a:rPr lang="de-DE" altLang="de-DE" sz="900">
                <a:latin typeface="Arial" panose="020B0604020202020204" pitchFamily="34" charset="0"/>
                <a:cs typeface="Arial" panose="020B0604020202020204" pitchFamily="34" charset="0"/>
              </a:rPr>
              <a:t>Niedersächsisches Ministerium für Wirtschaft, Arbeit, Verkehr und Digitalisierung</a:t>
            </a:r>
            <a:endParaRPr lang="de-DE" altLang="de-DE" sz="900">
              <a:cs typeface="Arial" panose="020B0604020202020204" pitchFamily="34" charset="0"/>
            </a:endParaRPr>
          </a:p>
        </p:txBody>
      </p:sp>
      <p:pic>
        <p:nvPicPr>
          <p:cNvPr id="18437" name="Grafi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4100" y="0"/>
            <a:ext cx="708025" cy="53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Grafik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3363" y="0"/>
            <a:ext cx="736600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Gerade Verbindung 12"/>
          <p:cNvCxnSpPr>
            <a:cxnSpLocks noChangeShapeType="1"/>
          </p:cNvCxnSpPr>
          <p:nvPr/>
        </p:nvCxnSpPr>
        <p:spPr bwMode="auto">
          <a:xfrm>
            <a:off x="-3175" y="846138"/>
            <a:ext cx="10655300" cy="1587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440" name="Textplatzhalter 1"/>
          <p:cNvSpPr txBox="1">
            <a:spLocks/>
          </p:cNvSpPr>
          <p:nvPr/>
        </p:nvSpPr>
        <p:spPr bwMode="auto">
          <a:xfrm>
            <a:off x="311150" y="279400"/>
            <a:ext cx="5357813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2879" tIns="51440" rIns="102879" bIns="5144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835025" indent="-320675">
              <a:spcBef>
                <a:spcPct val="20000"/>
              </a:spcBef>
              <a:buFont typeface="Arial" panose="020B0604020202020204" pitchFamily="34" charset="0"/>
              <a:buChar char="–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285875" indent="-257175">
              <a:spcBef>
                <a:spcPct val="20000"/>
              </a:spcBef>
              <a:buFont typeface="Arial" panose="020B0604020202020204" pitchFamily="34" charset="0"/>
              <a:buChar char="•"/>
              <a:defRPr sz="27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800225" indent="-257175">
              <a:spcBef>
                <a:spcPct val="20000"/>
              </a:spcBef>
              <a:buFont typeface="Arial" panose="020B0604020202020204" pitchFamily="34" charset="0"/>
              <a:buChar char="–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314575" indent="-257175">
              <a:spcBef>
                <a:spcPct val="20000"/>
              </a:spcBef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7717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32289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6861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41433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400">
                <a:solidFill>
                  <a:srgbClr val="898989"/>
                </a:solidFill>
              </a:rPr>
              <a:t>Regionale Auftaktveranstaltungen </a:t>
            </a:r>
          </a:p>
        </p:txBody>
      </p:sp>
      <p:sp>
        <p:nvSpPr>
          <p:cNvPr id="11" name="Textfeld 8"/>
          <p:cNvSpPr txBox="1">
            <a:spLocks noChangeArrowheads="1"/>
          </p:cNvSpPr>
          <p:nvPr/>
        </p:nvSpPr>
        <p:spPr bwMode="auto">
          <a:xfrm>
            <a:off x="1871663" y="1454150"/>
            <a:ext cx="8164512" cy="3662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de-DE" altLang="de-DE" sz="2400" dirty="0"/>
              <a:t>Unterstützung Regionaler Fachkräftebündnisse </a:t>
            </a:r>
          </a:p>
          <a:p>
            <a:pPr>
              <a:defRPr/>
            </a:pPr>
            <a:endParaRPr lang="de-DE" altLang="de-DE" sz="2400" dirty="0"/>
          </a:p>
          <a:p>
            <a:pPr>
              <a:defRPr/>
            </a:pPr>
            <a:endParaRPr lang="de-DE" altLang="de-DE" sz="2400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de-DE" dirty="0"/>
              <a:t>Für Multiplikatoren und regionale Arbeitsmarktakteure, wie z.B. Kommunen, Kammern, Sozialpartner, Bildungsträger, Wohlfahrtsverbände und Unternehmen</a:t>
            </a:r>
            <a:br>
              <a:rPr lang="de-DE" dirty="0"/>
            </a:br>
            <a:endParaRPr lang="de-DE" dirty="0"/>
          </a:p>
          <a:p>
            <a:pPr marL="857250" lvl="1" indent="-342900">
              <a:buFont typeface="Wingdings" panose="05000000000000000000" pitchFamily="2" charset="2"/>
              <a:buChar char="Ø"/>
              <a:defRPr/>
            </a:pPr>
            <a:r>
              <a:rPr lang="de-DE" dirty="0"/>
              <a:t>Strukturmaßnahmen zur Fachkräftesicherung</a:t>
            </a:r>
          </a:p>
          <a:p>
            <a:pPr marL="857250" lvl="1" indent="-342900">
              <a:buFont typeface="Wingdings" panose="05000000000000000000" pitchFamily="2" charset="2"/>
              <a:buChar char="Ø"/>
              <a:defRPr/>
            </a:pPr>
            <a:r>
              <a:rPr lang="de-DE" dirty="0"/>
              <a:t>Qualifizierung, Stabilisierung und Betreuung von Arbeitsuchenden und Arbeitslosen</a:t>
            </a:r>
          </a:p>
          <a:p>
            <a:pPr marL="857250" lvl="1" indent="-342900">
              <a:buFont typeface="Wingdings" panose="05000000000000000000" pitchFamily="2" charset="2"/>
              <a:buChar char="Ø"/>
              <a:defRPr/>
            </a:pPr>
            <a:r>
              <a:rPr lang="de-DE" dirty="0"/>
              <a:t>Berufliche Weiterbildung von Beschäftigten</a:t>
            </a:r>
            <a:endParaRPr lang="de-DE" altLang="de-DE" sz="4000" dirty="0"/>
          </a:p>
        </p:txBody>
      </p:sp>
      <p:pic>
        <p:nvPicPr>
          <p:cNvPr id="18442" name="Grafik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688" y="1433513"/>
            <a:ext cx="765175" cy="57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hteck 1"/>
          <p:cNvSpPr/>
          <p:nvPr/>
        </p:nvSpPr>
        <p:spPr>
          <a:xfrm>
            <a:off x="231585" y="1185788"/>
            <a:ext cx="569387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de-DE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Gerade Verbindung 12"/>
          <p:cNvCxnSpPr>
            <a:cxnSpLocks noChangeShapeType="1"/>
          </p:cNvCxnSpPr>
          <p:nvPr/>
        </p:nvCxnSpPr>
        <p:spPr bwMode="auto">
          <a:xfrm>
            <a:off x="0" y="6459538"/>
            <a:ext cx="10655300" cy="1587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9459" name="Bild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8750" y="6592888"/>
            <a:ext cx="2803525" cy="72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0" name="Titel 1"/>
          <p:cNvSpPr txBox="1">
            <a:spLocks/>
          </p:cNvSpPr>
          <p:nvPr/>
        </p:nvSpPr>
        <p:spPr bwMode="auto">
          <a:xfrm>
            <a:off x="461963" y="6829425"/>
            <a:ext cx="428625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2879" tIns="51440" rIns="102879" bIns="51440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285875" indent="-257175">
              <a:spcBef>
                <a:spcPct val="20000"/>
              </a:spcBef>
              <a:buFont typeface="Arial" panose="020B0604020202020204" pitchFamily="34" charset="0"/>
              <a:buChar char="•"/>
              <a:defRPr sz="27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800225" indent="-257175">
              <a:spcBef>
                <a:spcPct val="20000"/>
              </a:spcBef>
              <a:buFont typeface="Arial" panose="020B0604020202020204" pitchFamily="34" charset="0"/>
              <a:buChar char="–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314575" indent="-257175">
              <a:spcBef>
                <a:spcPct val="20000"/>
              </a:spcBef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7717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32289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6861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41433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ts val="1125"/>
              </a:lnSpc>
              <a:spcBef>
                <a:spcPct val="0"/>
              </a:spcBef>
              <a:buFontTx/>
              <a:buNone/>
            </a:pPr>
            <a:r>
              <a:rPr lang="de-DE" altLang="de-DE" sz="900">
                <a:latin typeface="Arial" panose="020B0604020202020204" pitchFamily="34" charset="0"/>
                <a:cs typeface="Arial" panose="020B0604020202020204" pitchFamily="34" charset="0"/>
              </a:rPr>
              <a:t>Niedersächsisches Ministerium für Wirtschaft, Arbeit, Verkehr und Digitalisierung</a:t>
            </a:r>
            <a:endParaRPr lang="de-DE" altLang="de-DE" sz="900">
              <a:cs typeface="Arial" panose="020B0604020202020204" pitchFamily="34" charset="0"/>
            </a:endParaRPr>
          </a:p>
        </p:txBody>
      </p:sp>
      <p:pic>
        <p:nvPicPr>
          <p:cNvPr id="19461" name="Grafi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4100" y="0"/>
            <a:ext cx="708025" cy="53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2" name="Grafik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3363" y="0"/>
            <a:ext cx="736600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Gerade Verbindung 12"/>
          <p:cNvCxnSpPr>
            <a:cxnSpLocks noChangeShapeType="1"/>
          </p:cNvCxnSpPr>
          <p:nvPr/>
        </p:nvCxnSpPr>
        <p:spPr bwMode="auto">
          <a:xfrm>
            <a:off x="-3175" y="846138"/>
            <a:ext cx="10655300" cy="1587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464" name="Textplatzhalter 1"/>
          <p:cNvSpPr txBox="1">
            <a:spLocks/>
          </p:cNvSpPr>
          <p:nvPr/>
        </p:nvSpPr>
        <p:spPr bwMode="auto">
          <a:xfrm>
            <a:off x="311150" y="279400"/>
            <a:ext cx="5357813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2879" tIns="51440" rIns="102879" bIns="5144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835025" indent="-320675">
              <a:spcBef>
                <a:spcPct val="20000"/>
              </a:spcBef>
              <a:buFont typeface="Arial" panose="020B0604020202020204" pitchFamily="34" charset="0"/>
              <a:buChar char="–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285875" indent="-257175">
              <a:spcBef>
                <a:spcPct val="20000"/>
              </a:spcBef>
              <a:buFont typeface="Arial" panose="020B0604020202020204" pitchFamily="34" charset="0"/>
              <a:buChar char="•"/>
              <a:defRPr sz="27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800225" indent="-257175">
              <a:spcBef>
                <a:spcPct val="20000"/>
              </a:spcBef>
              <a:buFont typeface="Arial" panose="020B0604020202020204" pitchFamily="34" charset="0"/>
              <a:buChar char="–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314575" indent="-257175">
              <a:spcBef>
                <a:spcPct val="20000"/>
              </a:spcBef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7717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32289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6861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4143375" indent="-257175" defTabSz="514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400">
                <a:solidFill>
                  <a:srgbClr val="898989"/>
                </a:solidFill>
              </a:rPr>
              <a:t>Regionale Auftaktveranstaltungen </a:t>
            </a:r>
          </a:p>
        </p:txBody>
      </p:sp>
      <p:pic>
        <p:nvPicPr>
          <p:cNvPr id="19465" name="Grafik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8075" y="1714500"/>
            <a:ext cx="3136900" cy="356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hteck 10"/>
          <p:cNvSpPr/>
          <p:nvPr/>
        </p:nvSpPr>
        <p:spPr>
          <a:xfrm>
            <a:off x="1480527" y="1557052"/>
            <a:ext cx="569387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de-DE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3</a:t>
            </a:r>
          </a:p>
        </p:txBody>
      </p:sp>
      <p:sp>
        <p:nvSpPr>
          <p:cNvPr id="12" name="Rechteck 11"/>
          <p:cNvSpPr/>
          <p:nvPr/>
        </p:nvSpPr>
        <p:spPr>
          <a:xfrm>
            <a:off x="5099576" y="791283"/>
            <a:ext cx="569387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de-DE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2</a:t>
            </a:r>
          </a:p>
        </p:txBody>
      </p:sp>
      <p:sp>
        <p:nvSpPr>
          <p:cNvPr id="13" name="Rechteck 12"/>
          <p:cNvSpPr/>
          <p:nvPr/>
        </p:nvSpPr>
        <p:spPr>
          <a:xfrm>
            <a:off x="7442766" y="2392628"/>
            <a:ext cx="569387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de-DE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1</a:t>
            </a:r>
          </a:p>
        </p:txBody>
      </p:sp>
      <p:sp>
        <p:nvSpPr>
          <p:cNvPr id="14" name="Rechteck 13"/>
          <p:cNvSpPr/>
          <p:nvPr/>
        </p:nvSpPr>
        <p:spPr>
          <a:xfrm>
            <a:off x="2420669" y="4124099"/>
            <a:ext cx="569387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de-DE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5</a:t>
            </a:r>
          </a:p>
        </p:txBody>
      </p:sp>
      <p:cxnSp>
        <p:nvCxnSpPr>
          <p:cNvPr id="6" name="Gewinkelter Verbinder 5"/>
          <p:cNvCxnSpPr>
            <a:endCxn id="11" idx="3"/>
          </p:cNvCxnSpPr>
          <p:nvPr/>
        </p:nvCxnSpPr>
        <p:spPr>
          <a:xfrm rot="10800000" flipV="1">
            <a:off x="2049463" y="1241425"/>
            <a:ext cx="2889250" cy="777875"/>
          </a:xfrm>
          <a:prstGeom prst="bentConnector3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Gewinkelter Verbinder 7"/>
          <p:cNvCxnSpPr>
            <a:endCxn id="14" idx="0"/>
          </p:cNvCxnSpPr>
          <p:nvPr/>
        </p:nvCxnSpPr>
        <p:spPr>
          <a:xfrm rot="16200000" flipH="1">
            <a:off x="1499394" y="2918619"/>
            <a:ext cx="1471612" cy="939800"/>
          </a:xfrm>
          <a:prstGeom prst="bentConnector3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Gewinkelter Verbinder 14"/>
          <p:cNvCxnSpPr/>
          <p:nvPr/>
        </p:nvCxnSpPr>
        <p:spPr>
          <a:xfrm>
            <a:off x="2705100" y="5135563"/>
            <a:ext cx="1539875" cy="823912"/>
          </a:xfrm>
          <a:prstGeom prst="bentConnector3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Gewinkelter Verbinder 16"/>
          <p:cNvCxnSpPr/>
          <p:nvPr/>
        </p:nvCxnSpPr>
        <p:spPr>
          <a:xfrm flipV="1">
            <a:off x="4244975" y="5562600"/>
            <a:ext cx="4594225" cy="403225"/>
          </a:xfrm>
          <a:prstGeom prst="bentConnector3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Gewinkelter Verbinder 18"/>
          <p:cNvCxnSpPr/>
          <p:nvPr/>
        </p:nvCxnSpPr>
        <p:spPr>
          <a:xfrm rot="16200000" flipV="1">
            <a:off x="7277100" y="4000500"/>
            <a:ext cx="2095500" cy="1060450"/>
          </a:xfrm>
          <a:prstGeom prst="bentConnector3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753</Words>
  <Application>Microsoft Office PowerPoint</Application>
  <PresentationFormat>Benutzerdefiniert</PresentationFormat>
  <Paragraphs>152</Paragraphs>
  <Slides>17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17</vt:i4>
      </vt:variant>
    </vt:vector>
  </HeadingPairs>
  <TitlesOfParts>
    <vt:vector size="23" baseType="lpstr">
      <vt:lpstr>Arial</vt:lpstr>
      <vt:lpstr>ＭＳ Ｐゴシック</vt:lpstr>
      <vt:lpstr>Calibri</vt:lpstr>
      <vt:lpstr>Wingdings</vt:lpstr>
      <vt:lpstr>Courier New</vt:lpstr>
      <vt:lpstr>Office-Design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Niedersachsen 2021</dc:title>
  <dc:creator>Wiebke</dc:creator>
  <cp:lastModifiedBy>Frerichs, Katharina</cp:lastModifiedBy>
  <cp:revision>137</cp:revision>
  <cp:lastPrinted>2019-09-05T07:36:13Z</cp:lastPrinted>
  <dcterms:created xsi:type="dcterms:W3CDTF">2014-06-19T07:27:04Z</dcterms:created>
  <dcterms:modified xsi:type="dcterms:W3CDTF">2022-03-04T08:58:00Z</dcterms:modified>
</cp:coreProperties>
</file>