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8" r:id="rId1"/>
  </p:sldMasterIdLst>
  <p:notesMasterIdLst>
    <p:notesMasterId r:id="rId20"/>
  </p:notesMasterIdLst>
  <p:handoutMasterIdLst>
    <p:handoutMasterId r:id="rId21"/>
  </p:handoutMasterIdLst>
  <p:sldIdLst>
    <p:sldId id="525" r:id="rId2"/>
    <p:sldId id="2147482314" r:id="rId3"/>
    <p:sldId id="2147482316" r:id="rId4"/>
    <p:sldId id="2147482317" r:id="rId5"/>
    <p:sldId id="2147482318" r:id="rId6"/>
    <p:sldId id="2147482319" r:id="rId7"/>
    <p:sldId id="2147482320" r:id="rId8"/>
    <p:sldId id="3657" r:id="rId9"/>
    <p:sldId id="2147482388" r:id="rId10"/>
    <p:sldId id="2147482220" r:id="rId11"/>
    <p:sldId id="2147482391" r:id="rId12"/>
    <p:sldId id="2147482217" r:id="rId13"/>
    <p:sldId id="2147482222" r:id="rId14"/>
    <p:sldId id="3459" r:id="rId15"/>
    <p:sldId id="2147482392" r:id="rId16"/>
    <p:sldId id="2147482260" r:id="rId17"/>
    <p:sldId id="2147482261" r:id="rId18"/>
    <p:sldId id="563" r:id="rId19"/>
  </p:sldIdLst>
  <p:sldSz cx="12192000" cy="6858000"/>
  <p:notesSz cx="6797675" cy="9926638"/>
  <p:embeddedFontLst>
    <p:embeddedFont>
      <p:font typeface="Arial Black" panose="020B0A04020102020204" pitchFamily="34" charset="0"/>
      <p:bold r:id="rId22"/>
    </p:embeddedFont>
  </p:embeddedFontLst>
  <p:custDataLst>
    <p:tags r:id="rId23"/>
  </p:custData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5" pos="4384" userDrawn="1">
          <p15:clr>
            <a:srgbClr val="A4A3A4"/>
          </p15:clr>
        </p15:guide>
        <p15:guide id="6" pos="3931" userDrawn="1">
          <p15:clr>
            <a:srgbClr val="A4A3A4"/>
          </p15:clr>
        </p15:guide>
        <p15:guide id="7" pos="5541" userDrawn="1">
          <p15:clr>
            <a:srgbClr val="A4A3A4"/>
          </p15:clr>
        </p15:guide>
        <p15:guide id="8" orient="horz" pos="436" userDrawn="1">
          <p15:clr>
            <a:srgbClr val="A4A3A4"/>
          </p15:clr>
        </p15:guide>
        <p15:guide id="9" orient="horz" pos="890" userDrawn="1">
          <p15:clr>
            <a:srgbClr val="A4A3A4"/>
          </p15:clr>
        </p15:guide>
        <p15:guide id="10" orient="horz" pos="349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CC66"/>
    <a:srgbClr val="FF9966"/>
    <a:srgbClr val="FF9799"/>
    <a:srgbClr val="FFD6C1"/>
    <a:srgbClr val="FF8243"/>
    <a:srgbClr val="FF7029"/>
    <a:srgbClr val="FF6011"/>
    <a:srgbClr val="FFB3B5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37" autoAdjust="0"/>
    <p:restoredTop sz="86016" autoAdjust="0"/>
  </p:normalViewPr>
  <p:slideViewPr>
    <p:cSldViewPr snapToGrid="0">
      <p:cViewPr varScale="1">
        <p:scale>
          <a:sx n="95" d="100"/>
          <a:sy n="95" d="100"/>
        </p:scale>
        <p:origin x="1068" y="84"/>
      </p:cViewPr>
      <p:guideLst>
        <p:guide pos="4384"/>
        <p:guide pos="3931"/>
        <p:guide pos="5541"/>
        <p:guide orient="horz" pos="436"/>
        <p:guide orient="horz" pos="890"/>
        <p:guide orient="horz" pos="3498"/>
      </p:guideLst>
    </p:cSldViewPr>
  </p:slideViewPr>
  <p:outlineViewPr>
    <p:cViewPr>
      <p:scale>
        <a:sx n="33" d="100"/>
        <a:sy n="33" d="100"/>
      </p:scale>
      <p:origin x="0" y="-474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howGuides="1">
      <p:cViewPr varScale="1">
        <p:scale>
          <a:sx n="155" d="100"/>
          <a:sy n="155" d="100"/>
        </p:scale>
        <p:origin x="6944" y="20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3C3B8-F980-4298-8C2A-983862E25B8F}" type="datetimeFigureOut">
              <a:rPr lang="de-DE" smtClean="0"/>
              <a:t>02.10.2025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6614A-512F-46FA-A8B2-50EC6F4FBF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416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30DD38-4042-4601-9492-39508B2BF3DB}" type="datetimeFigureOut">
              <a:rPr lang="de-DE" smtClean="0"/>
              <a:t>02.10.2025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78374-63C8-4333-870E-BFDCB7CA30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132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/>
              <a:t>Hier steht der übergeordnete Präsentationstitel (Einfügen → Kopf- und Fußzeile)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7CAFD-CF1D-4A76-A832-86B533259707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TT.MM.2025  |  Dokumentenklassifizierung</a:t>
            </a:r>
          </a:p>
        </p:txBody>
      </p:sp>
    </p:spTree>
    <p:extLst>
      <p:ext uri="{BB962C8B-B14F-4D97-AF65-F5344CB8AC3E}">
        <p14:creationId xmlns:p14="http://schemas.microsoft.com/office/powerpoint/2010/main" val="4255334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CC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/>
              <a:t>Hier steht der übergeordnete Präsentationstitel (Einfügen → Kopf- und Fußzeile)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7CAFD-CF1D-4A76-A832-86B53325970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TT.MM.2025  |  Dokumentenklassifizierung</a:t>
            </a:r>
          </a:p>
        </p:txBody>
      </p:sp>
    </p:spTree>
    <p:extLst>
      <p:ext uri="{BB962C8B-B14F-4D97-AF65-F5344CB8AC3E}">
        <p14:creationId xmlns:p14="http://schemas.microsoft.com/office/powerpoint/2010/main" val="2038103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/>
              <a:t>Kennzahlen per 31.12.2024; *durchschnittliche kostenwirksame Mitarbeiterkapazitäten (MAK)</a:t>
            </a:r>
          </a:p>
          <a:p>
            <a:pPr rtl="0" eaLnBrk="1" fontAlgn="ctr" latinLnBrk="0" hangingPunct="1"/>
            <a:r>
              <a:rPr lang="de-DE" sz="1000" b="1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NBank:</a:t>
            </a:r>
          </a:p>
          <a:p>
            <a:pPr marL="628650" lvl="1" indent="-171450" rtl="0" eaLnBrk="1" fontAlgn="ctr" latinLnBrk="0" hangingPunct="1">
              <a:buFont typeface="Wingdings" panose="05000000000000000000" pitchFamily="2" charset="2"/>
              <a:buChar char="§"/>
            </a:pPr>
            <a:r>
              <a:rPr lang="de-DE" sz="10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Trägerschaft MW + MF</a:t>
            </a:r>
          </a:p>
          <a:p>
            <a:pPr marL="628650" lvl="1" indent="-171450" rtl="0" eaLnBrk="1" fontAlgn="ctr" latinLnBrk="0" hangingPunct="1">
              <a:buFont typeface="Wingdings" panose="05000000000000000000" pitchFamily="2" charset="2"/>
              <a:buChar char="§"/>
            </a:pPr>
            <a:r>
              <a:rPr lang="de-DE" sz="10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Eigengeschäft und Treuhandgeschäft</a:t>
            </a:r>
            <a:r>
              <a:rPr lang="de-DE" sz="1000" b="0" i="0" u="none" strike="noStrike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für Dritte (meist Ministerien)</a:t>
            </a:r>
          </a:p>
          <a:p>
            <a:pPr marL="628650" lvl="1" indent="-171450" rtl="0" eaLnBrk="1" fontAlgn="ctr" latinLnBrk="0" hangingPunct="1">
              <a:buFont typeface="Wingdings" panose="05000000000000000000" pitchFamily="2" charset="2"/>
              <a:buChar char="§"/>
            </a:pPr>
            <a:r>
              <a:rPr lang="de-DE" sz="1000" b="0" i="0" u="none" strike="noStrike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Neben Trägerleistungen des Landes Finanzierung über Treuhandgebühren und eigene Erträge</a:t>
            </a:r>
          </a:p>
          <a:p>
            <a:pPr marL="628650" lvl="1" indent="-171450" rtl="0" eaLnBrk="1" fontAlgn="ctr" latinLnBrk="0" hangingPunct="1">
              <a:buFont typeface="Wingdings" panose="05000000000000000000" pitchFamily="2" charset="2"/>
              <a:buChar char="§"/>
            </a:pPr>
            <a:r>
              <a:rPr lang="de-DE" sz="1000" b="0" i="0" u="none" strike="noStrike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NBank-Gesetz und NBank-VO als rechtliche Grundlage</a:t>
            </a:r>
          </a:p>
          <a:p>
            <a:pPr marL="628650" lvl="1" indent="-171450" rtl="0" eaLnBrk="1" fontAlgn="ctr" latinLnBrk="0" hangingPunct="1">
              <a:buFont typeface="Wingdings" panose="05000000000000000000" pitchFamily="2" charset="2"/>
              <a:buChar char="§"/>
            </a:pPr>
            <a:r>
              <a:rPr lang="de-DE" sz="1000" b="1" i="0" u="none" strike="noStrike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beraten + begleiten | suchen + recherchieren | themenspezifische Fachberatung | Zuschüsse + Darlehen + Beteiligungen + Bürgschaften</a:t>
            </a:r>
          </a:p>
          <a:p>
            <a:pPr marL="457200" lvl="1" indent="0" rtl="0" eaLnBrk="1" fontAlgn="ctr" latinLnBrk="0" hangingPunct="1">
              <a:buFont typeface="Wingdings" panose="05000000000000000000" pitchFamily="2" charset="2"/>
              <a:buNone/>
            </a:pPr>
            <a:endParaRPr lang="de-DE" sz="1000" b="1" i="0" u="none" strike="noStrike" kern="1200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80000" lvl="2" indent="-180000">
              <a:spcAft>
                <a:spcPts val="600"/>
              </a:spcAft>
              <a:tabLst>
                <a:tab pos="180975" algn="l"/>
              </a:tabLst>
              <a:defRPr/>
            </a:pPr>
            <a:r>
              <a:rPr lang="de-DE" alt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Beratungsansatz:</a:t>
            </a:r>
          </a:p>
          <a:p>
            <a:pPr marL="285750" lvl="2" indent="-180000"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180975" algn="l"/>
              </a:tabLst>
              <a:defRPr/>
            </a:pPr>
            <a:r>
              <a:rPr lang="de-DE" altLang="de-DE" sz="1000" dirty="0">
                <a:latin typeface="Arial" panose="020B0604020202020204" pitchFamily="34" charset="0"/>
                <a:cs typeface="Arial" panose="020B0604020202020204" pitchFamily="34" charset="0"/>
              </a:rPr>
              <a:t>unabhängige, wettbewerbsneutrale, individuelle Beratung</a:t>
            </a:r>
          </a:p>
          <a:p>
            <a:pPr marL="285750" lvl="2" indent="-180000"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180975" algn="l"/>
              </a:tabLst>
              <a:defRPr/>
            </a:pPr>
            <a:r>
              <a:rPr lang="de-DE" altLang="de-DE" sz="1000" dirty="0">
                <a:latin typeface="Arial" panose="020B0604020202020204" pitchFamily="34" charset="0"/>
                <a:cs typeface="Arial" panose="020B0604020202020204" pitchFamily="34" charset="0"/>
              </a:rPr>
              <a:t>Identifikation von geeigneten Förder- und Finanzierungsmöglichkeiten</a:t>
            </a:r>
          </a:p>
          <a:p>
            <a:pPr marL="285750" lvl="2" indent="-180000"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180975" algn="l"/>
              </a:tabLst>
              <a:defRPr/>
            </a:pPr>
            <a:r>
              <a:rPr lang="de-DE" altLang="de-DE" sz="1000" dirty="0">
                <a:latin typeface="Arial" panose="020B0604020202020204" pitchFamily="34" charset="0"/>
                <a:cs typeface="Arial" panose="020B0604020202020204" pitchFamily="34" charset="0"/>
              </a:rPr>
              <a:t>Förderlösungen umsetzen, Antragstellungen begleiten</a:t>
            </a:r>
          </a:p>
          <a:p>
            <a:pPr marL="285750" lvl="2" indent="-180000"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180975" algn="l"/>
              </a:tabLst>
              <a:defRPr/>
            </a:pPr>
            <a:r>
              <a:rPr lang="de-DE" altLang="de-DE" sz="1000" dirty="0">
                <a:latin typeface="Arial" panose="020B0604020202020204" pitchFamily="34" charset="0"/>
                <a:cs typeface="Arial" panose="020B0604020202020204" pitchFamily="34" charset="0"/>
              </a:rPr>
              <a:t>regionale bis europaweite Netzwerke, Kooperationsbörsen weltweit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Hier steht der übergeordnete Präsentationstitel (Einfügen → Kopf- und Fußzeile)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B7E192-8826-4457-AE6F-FC21A04A510D}" type="slidenum">
              <a:rPr kumimoji="0" lang="en-US" sz="900" b="1" i="0" u="none" strike="noStrike" kern="1200" cap="none" spc="0" normalizeH="0" baseline="0" noProof="0" smtClean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6" name="Datumsplatzhalt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TT.MM.2025  |  Dokumentenklassifizierung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171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0" dirty="0"/>
              <a:t>Zur NBank gehört die Abteilung Beratung. Unterteilt in Beratung der U, Privaten</a:t>
            </a:r>
          </a:p>
          <a:p>
            <a:r>
              <a:rPr lang="de-DE" b="0" dirty="0"/>
              <a:t> u. Beratung </a:t>
            </a:r>
            <a:r>
              <a:rPr lang="de-DE" b="0" dirty="0" err="1"/>
              <a:t>öff</a:t>
            </a:r>
            <a:r>
              <a:rPr lang="de-DE" b="0" dirty="0"/>
              <a:t>. Kunden – auch </a:t>
            </a:r>
            <a:r>
              <a:rPr lang="de-DE" b="0" dirty="0" err="1"/>
              <a:t>Komm.b</a:t>
            </a:r>
            <a:r>
              <a:rPr lang="de-DE" b="0" dirty="0"/>
              <a:t>. genannt.</a:t>
            </a:r>
          </a:p>
          <a:p>
            <a:r>
              <a:rPr lang="de-DE" b="0" dirty="0"/>
              <a:t>Wir haben eine eigene Homepage – siehe Überschrift..</a:t>
            </a:r>
          </a:p>
          <a:p>
            <a:r>
              <a:rPr lang="de-DE" b="0" dirty="0"/>
              <a:t>Aktuelle für Sie interessante FÖP</a:t>
            </a:r>
          </a:p>
          <a:p>
            <a:r>
              <a:rPr lang="de-DE" b="0" dirty="0"/>
              <a:t>Veranstaltungen, Termine</a:t>
            </a:r>
          </a:p>
          <a:p>
            <a:r>
              <a:rPr lang="de-DE" b="0" dirty="0"/>
              <a:t>Förderbeispiele</a:t>
            </a:r>
          </a:p>
          <a:p>
            <a:r>
              <a:rPr lang="de-DE" b="0" dirty="0"/>
              <a:t>Wir 4 KollegInnen sind für Ihre Ideen u. Projekte da.</a:t>
            </a:r>
          </a:p>
          <a:p>
            <a:endParaRPr lang="de-DE" b="0" dirty="0"/>
          </a:p>
          <a:p>
            <a:r>
              <a:rPr lang="de-DE" b="0" dirty="0"/>
              <a:t>-&gt; beraten + begleiten + suchen/recherchieren + fördern/finanzieren + themenspezifische Fachberatung + Zuschüsse/Darlehen/Beteiligungen/Bürgschaften</a:t>
            </a:r>
          </a:p>
          <a:p>
            <a:endParaRPr lang="de-DE" b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Hier steht der übergeordnete Präsentationstitel (Einfügen → Kopf- und Fußzeile)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B7E192-8826-4457-AE6F-FC21A04A510D}" type="slidenum">
              <a:rPr kumimoji="0" lang="en-US" sz="900" b="1" i="0" u="none" strike="noStrike" kern="1200" cap="none" spc="0" normalizeH="0" baseline="0" noProof="0" smtClean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umsplatzhalt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TT.MM.2025  |  Dokumentenklassifizierung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8151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/>
              <a:t>Hier steht der übergeordnete Präsentationstitel (Einfügen → Kopf- und Fußzeile)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7CAFD-CF1D-4A76-A832-86B53325970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TT.MM.2025  |  Dokumentenklassifizierung</a:t>
            </a:r>
          </a:p>
        </p:txBody>
      </p:sp>
    </p:spTree>
    <p:extLst>
      <p:ext uri="{BB962C8B-B14F-4D97-AF65-F5344CB8AC3E}">
        <p14:creationId xmlns:p14="http://schemas.microsoft.com/office/powerpoint/2010/main" val="3829436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Für Kommen gibt es im NBank-Förderportfolio &gt; 40 Förderprogramme. Aufzählung ist nicht abschließend – Beratung lohnt sich !</a:t>
            </a:r>
          </a:p>
          <a:p>
            <a:r>
              <a:rPr lang="de-DE" dirty="0"/>
              <a:t>Beachte: 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Nachhaltigkeit in Kommunen betrifft viele Themenfelder und Programme.</a:t>
            </a:r>
          </a:p>
          <a:p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Bereich 01 = Darlehen KIN</a:t>
            </a:r>
          </a:p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Bereich 02 = Zuschüsse denkbar</a:t>
            </a:r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Hier steht der übergeordnete Präsentationstitel (Einfügen → Kopf- und Fußzeile)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B7E192-8826-4457-AE6F-FC21A04A51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Datumsplatzhalt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TT.MM.2025  |  Dokumentenklassifizierung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24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45" lvl="1">
              <a:lnSpc>
                <a:spcPts val="2903"/>
              </a:lnSpc>
              <a:defRPr>
                <a:solidFill>
                  <a:srgbClr val="000000"/>
                </a:solidFill>
              </a:defRPr>
            </a:pP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Praxisbeispiele: </a:t>
            </a: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Glasfasernetze Uelzen, Lüchow-Dannenberg, Gifhorn, Diepholz, Vechta, Aurich</a:t>
            </a:r>
          </a:p>
          <a:p>
            <a:pPr marL="1645" lvl="1">
              <a:lnSpc>
                <a:spcPts val="2903"/>
              </a:lnSpc>
              <a:defRPr>
                <a:solidFill>
                  <a:srgbClr val="000000"/>
                </a:solidFill>
              </a:defRPr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	    Rathäuser Pattensen und Neustadt am Rübenberge</a:t>
            </a:r>
          </a:p>
          <a:p>
            <a:pPr marL="1645" lvl="1">
              <a:lnSpc>
                <a:spcPts val="2903"/>
              </a:lnSpc>
              <a:defRPr>
                <a:solidFill>
                  <a:srgbClr val="000000"/>
                </a:solidFill>
              </a:defRPr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	</a:t>
            </a:r>
          </a:p>
          <a:p>
            <a:r>
              <a:rPr lang="de-DE" dirty="0"/>
              <a:t>2025 aktuell = rd.352 M€</a:t>
            </a:r>
          </a:p>
          <a:p>
            <a:r>
              <a:rPr lang="de-DE" dirty="0"/>
              <a:t>Wettbewerbsprodukt, aber wegen langer LZ / ZB bis 30 Jahre eher Ergänzungsangebot</a:t>
            </a:r>
          </a:p>
          <a:p>
            <a:r>
              <a:rPr lang="de-DE" dirty="0"/>
              <a:t>Mittelfristig könnte ein Direktkredit für kommunale und kommunalnahe Unternehmen (Stadtwerke, Verbände, Bädergesellschaften etc.) folgen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578374-63C8-4333-870E-BFDCB7CA309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25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YG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/>
              <a:t>Hier steht der übergeordnete Präsentationstitel (Einfügen → Kopf- und Fußzeile)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7CAFD-CF1D-4A76-A832-86B53325970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TT.MM.2025  |  Dokumentenklassifizierung</a:t>
            </a:r>
          </a:p>
        </p:txBody>
      </p:sp>
    </p:spTree>
    <p:extLst>
      <p:ext uri="{BB962C8B-B14F-4D97-AF65-F5344CB8AC3E}">
        <p14:creationId xmlns:p14="http://schemas.microsoft.com/office/powerpoint/2010/main" val="243384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Hier steht der übergeordnete Präsentationstitel (Einfügen → Kopf- und Fußzeile)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B7E192-8826-4457-AE6F-FC21A04A510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TT.MM.2025  |  Dokumentenklassifizierung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51724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YG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/>
              <a:t>Hier steht der übergeordnete Präsentationstitel (Einfügen → Kopf- und Fußzeile)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7CAFD-CF1D-4A76-A832-86B53325970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TT.MM.2025  |  Dokumentenklassifizierung</a:t>
            </a:r>
          </a:p>
        </p:txBody>
      </p:sp>
    </p:spTree>
    <p:extLst>
      <p:ext uri="{BB962C8B-B14F-4D97-AF65-F5344CB8AC3E}">
        <p14:creationId xmlns:p14="http://schemas.microsoft.com/office/powerpoint/2010/main" val="1728780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endParaRPr lang="de-DE" sz="2000" b="0" dirty="0">
              <a:effectLst/>
              <a:latin typeface="Arial" panose="020B06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78374-63C8-4333-870E-BFDCB7CA309A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594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endParaRPr lang="de-DE" sz="2000" b="0" dirty="0">
              <a:effectLst/>
              <a:latin typeface="Arial" panose="020B06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78374-63C8-4333-870E-BFDCB7CA309A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6457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de-DE" dirty="0"/>
              <a:t>WAS WIRD GEFÖRDERT?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dirty="0"/>
              <a:t>Neu-, Um- u. Ausbau von straßenbegleitenden, vom Kfz-Verkehr möglichst getrennten bzw. eigenständigen Radwegen, Fahrradstraßen/-zonen, Radwegebrücken/-unterführungen, verkehrstechnische Ausstattung, die Optimierung von Knotenpunkten für den Radverkehr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dirty="0"/>
              <a:t>Neu-, Um- u. Ausbau von Anlagen des ruhenden Verkehrs für Fahrräder/Lastenräder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dirty="0"/>
              <a:t>Betriebliche Maßnahmen zur Optimierung des Verkehrsflusses für den Radverkehr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dirty="0"/>
              <a:t>Erstellung von Radverkehrskonzepten durch Dritte, sofern hieraus die Umsetzung von mind. einer investiven Maßnahme gefördert wird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78374-63C8-4333-870E-BFDCB7CA309A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5873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DEE44-86B1-1CE7-6CFA-291F5FC9E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C854F96-5548-31ED-4EC0-31C24B8E76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7AD0BC7-0789-1201-3D48-836A5650CF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YG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CB4613-B4C1-2279-6242-560690D8C8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/>
              <a:t>Hier steht der übergeordnete Präsentationstitel (Einfügen → Kopf- und Fußzeile)</a:t>
            </a:r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0085C21-16E8-D9EF-42EB-451671FF5E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7CAFD-CF1D-4A76-A832-86B533259707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263BD107-D692-6D78-AE7E-1D30F4E9C10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TT.MM.2025  |  Dokumentenklassifizierung</a:t>
            </a:r>
          </a:p>
        </p:txBody>
      </p:sp>
    </p:spTree>
    <p:extLst>
      <p:ext uri="{BB962C8B-B14F-4D97-AF65-F5344CB8AC3E}">
        <p14:creationId xmlns:p14="http://schemas.microsoft.com/office/powerpoint/2010/main" val="1501308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ununu.com/de/investitions-und-foerderbank-niedersachsen-nbank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youtube.com/channel/UCjDTwU-bhXUaumyb-84FcIQ" TargetMode="External"/><Relationship Id="rId5" Type="http://schemas.openxmlformats.org/officeDocument/2006/relationships/hyperlink" Target="https://www.linkedin.com/company/investitions-und-f%C3%B6rderbank-niedersachsen%E2%80%93nbank/" TargetMode="External"/><Relationship Id="rId4" Type="http://schemas.openxmlformats.org/officeDocument/2006/relationships/hyperlink" Target="https://www.xing.com/pages/nbank" TargetMode="External"/><Relationship Id="rId9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 preferRelativeResize="0"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sp>
        <p:nvSpPr>
          <p:cNvPr id="3081" name="Rectangle 9"/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 bwMode="gray">
          <a:xfrm>
            <a:off x="1022023" y="5500518"/>
            <a:ext cx="7232649" cy="749052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DE" altLang="de-DE" noProof="0" dirty="0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1022023" y="931059"/>
            <a:ext cx="7945967" cy="1288159"/>
          </a:xfrm>
          <a:ln>
            <a:noFill/>
          </a:ln>
        </p:spPr>
        <p:txBody>
          <a:bodyPr anchor="t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  <a:br>
              <a:rPr lang="de-DE" altLang="de-DE" noProof="0" dirty="0"/>
            </a:br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</a:p>
        </p:txBody>
      </p:sp>
      <p:sp>
        <p:nvSpPr>
          <p:cNvPr id="20" name="Textplatzhalter 13">
            <a:extLst>
              <a:ext uri="{FF2B5EF4-FFF2-40B4-BE49-F238E27FC236}">
                <a16:creationId xmlns:a16="http://schemas.microsoft.com/office/drawing/2014/main" id="{AD946B1E-EC26-234D-A57A-5A80A0BCD3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2350" y="2522484"/>
            <a:ext cx="7945640" cy="10890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2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rgbClr val="F0F0F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1022023" y="931059"/>
            <a:ext cx="7945967" cy="1288159"/>
          </a:xfrm>
          <a:ln>
            <a:noFill/>
          </a:ln>
        </p:spPr>
        <p:txBody>
          <a:bodyPr anchor="t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rgbClr val="1C356F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  <a:br>
              <a:rPr lang="de-DE" altLang="de-DE" noProof="0" dirty="0"/>
            </a:br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990A9F8D-8959-0943-B7D0-158F52772D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2350" y="2522484"/>
            <a:ext cx="7945640" cy="10890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B3B3B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01DD2B7-95D6-814B-91D2-2ABB7A404169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id="{7835E6BB-2DB1-A34D-AAB8-5A9E01A81AD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022023" y="5500518"/>
            <a:ext cx="7232649" cy="749052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DE" altLang="de-DE" noProof="0" dirty="0"/>
          </a:p>
        </p:txBody>
      </p:sp>
    </p:spTree>
    <p:extLst>
      <p:ext uri="{BB962C8B-B14F-4D97-AF65-F5344CB8AC3E}">
        <p14:creationId xmlns:p14="http://schemas.microsoft.com/office/powerpoint/2010/main" val="4015262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Bil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E4151BB-F03F-0241-80E1-9610A306BF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54" b="20858"/>
          <a:stretch/>
        </p:blipFill>
        <p:spPr>
          <a:xfrm>
            <a:off x="0" y="0"/>
            <a:ext cx="12181705" cy="5164099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3901D8B6-CFFA-D94B-A70C-CC676FFE3C15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chemeClr val="tx1">
              <a:alpha val="72225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2000" dirty="0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1022023" y="931059"/>
            <a:ext cx="7945967" cy="1288159"/>
          </a:xfrm>
          <a:ln>
            <a:noFill/>
          </a:ln>
        </p:spPr>
        <p:txBody>
          <a:bodyPr anchor="t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  <a:br>
              <a:rPr lang="de-DE" altLang="de-DE" noProof="0" dirty="0"/>
            </a:br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F6C8B7E0-E493-5C4F-BEFE-6812C395E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2350" y="2522484"/>
            <a:ext cx="7945640" cy="10890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603C435-DFC9-B64A-B2D7-DD8112440857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73241F95-82B0-9742-B514-03EACF14E57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022023" y="5500518"/>
            <a:ext cx="7232649" cy="749052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DE" altLang="de-DE" noProof="0" dirty="0"/>
          </a:p>
        </p:txBody>
      </p:sp>
    </p:spTree>
    <p:extLst>
      <p:ext uri="{BB962C8B-B14F-4D97-AF65-F5344CB8AC3E}">
        <p14:creationId xmlns:p14="http://schemas.microsoft.com/office/powerpoint/2010/main" val="4095944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Bild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E4151BB-F03F-0241-80E1-9610A306BF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206" b="18206"/>
          <a:stretch/>
        </p:blipFill>
        <p:spPr>
          <a:xfrm>
            <a:off x="0" y="0"/>
            <a:ext cx="12181705" cy="5164099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3901D8B6-CFFA-D94B-A70C-CC676FFE3C15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chemeClr val="tx1">
              <a:alpha val="72225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2000" dirty="0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1022023" y="931059"/>
            <a:ext cx="7945967" cy="1288159"/>
          </a:xfrm>
          <a:ln>
            <a:noFill/>
          </a:ln>
        </p:spPr>
        <p:txBody>
          <a:bodyPr anchor="t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  <a:br>
              <a:rPr lang="de-DE" altLang="de-DE" noProof="0" dirty="0"/>
            </a:br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F6C8B7E0-E493-5C4F-BEFE-6812C395E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2350" y="2522484"/>
            <a:ext cx="7945640" cy="10890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75CC466-D8DB-1D48-A66B-0DC85320CA03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C37D33E7-BF7C-344D-AB96-574905EE7E9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022023" y="5500518"/>
            <a:ext cx="7232649" cy="749052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DE" altLang="de-DE" noProof="0" dirty="0"/>
          </a:p>
        </p:txBody>
      </p:sp>
    </p:spTree>
    <p:extLst>
      <p:ext uri="{BB962C8B-B14F-4D97-AF65-F5344CB8AC3E}">
        <p14:creationId xmlns:p14="http://schemas.microsoft.com/office/powerpoint/2010/main" val="2220752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Bild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E4151BB-F03F-0241-80E1-9610A306BF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740" b="5671"/>
          <a:stretch/>
        </p:blipFill>
        <p:spPr>
          <a:xfrm>
            <a:off x="0" y="0"/>
            <a:ext cx="12181705" cy="5164099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3901D8B6-CFFA-D94B-A70C-CC676FFE3C15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chemeClr val="tx1">
              <a:alpha val="72225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2000" dirty="0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1022023" y="931059"/>
            <a:ext cx="7945967" cy="1288159"/>
          </a:xfrm>
          <a:ln>
            <a:noFill/>
          </a:ln>
        </p:spPr>
        <p:txBody>
          <a:bodyPr anchor="t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  <a:br>
              <a:rPr lang="de-DE" altLang="de-DE" noProof="0" dirty="0"/>
            </a:br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F6C8B7E0-E493-5C4F-BEFE-6812C395E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2350" y="2522484"/>
            <a:ext cx="7945640" cy="10890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A52B95DE-1CE7-B74F-9E76-AF47393AA0E0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sp>
        <p:nvSpPr>
          <p:cNvPr id="21" name="Rectangle 3">
            <a:extLst>
              <a:ext uri="{FF2B5EF4-FFF2-40B4-BE49-F238E27FC236}">
                <a16:creationId xmlns:a16="http://schemas.microsoft.com/office/drawing/2014/main" id="{00BF3B85-3A59-994F-8716-1F3658BC060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022023" y="5500518"/>
            <a:ext cx="7232649" cy="749052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DE" altLang="de-DE" noProof="0" dirty="0"/>
          </a:p>
        </p:txBody>
      </p:sp>
    </p:spTree>
    <p:extLst>
      <p:ext uri="{BB962C8B-B14F-4D97-AF65-F5344CB8AC3E}">
        <p14:creationId xmlns:p14="http://schemas.microsoft.com/office/powerpoint/2010/main" val="877930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Bild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E4151BB-F03F-0241-80E1-9610A306BF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206" b="18206"/>
          <a:stretch/>
        </p:blipFill>
        <p:spPr>
          <a:xfrm>
            <a:off x="0" y="0"/>
            <a:ext cx="12181705" cy="5164099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3901D8B6-CFFA-D94B-A70C-CC676FFE3C15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chemeClr val="tx1">
              <a:alpha val="72225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2000" dirty="0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1022023" y="931059"/>
            <a:ext cx="7945967" cy="1288159"/>
          </a:xfrm>
          <a:ln>
            <a:noFill/>
          </a:ln>
        </p:spPr>
        <p:txBody>
          <a:bodyPr anchor="t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  <a:br>
              <a:rPr lang="de-DE" altLang="de-DE" noProof="0" dirty="0"/>
            </a:br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F6C8B7E0-E493-5C4F-BEFE-6812C395E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2350" y="2522484"/>
            <a:ext cx="7945640" cy="10890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4C02280-BCC0-B442-8679-FB20684C6AEB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65F41DD5-D1A0-5243-BD8B-CFAC572EF72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022023" y="5500518"/>
            <a:ext cx="7232649" cy="749052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DE" altLang="de-DE" noProof="0" dirty="0"/>
          </a:p>
        </p:txBody>
      </p:sp>
    </p:spTree>
    <p:extLst>
      <p:ext uri="{BB962C8B-B14F-4D97-AF65-F5344CB8AC3E}">
        <p14:creationId xmlns:p14="http://schemas.microsoft.com/office/powerpoint/2010/main" val="374084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Bild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E4151BB-F03F-0241-80E1-9610A306BF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206" b="18206"/>
          <a:stretch/>
        </p:blipFill>
        <p:spPr>
          <a:xfrm>
            <a:off x="0" y="0"/>
            <a:ext cx="12181705" cy="5164099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3901D8B6-CFFA-D94B-A70C-CC676FFE3C15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chemeClr val="tx1">
              <a:alpha val="72225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2000" dirty="0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1022023" y="931059"/>
            <a:ext cx="7945967" cy="1288159"/>
          </a:xfrm>
          <a:ln>
            <a:noFill/>
          </a:ln>
        </p:spPr>
        <p:txBody>
          <a:bodyPr anchor="t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  <a:br>
              <a:rPr lang="de-DE" altLang="de-DE" noProof="0" dirty="0"/>
            </a:br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F6C8B7E0-E493-5C4F-BEFE-6812C395E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2350" y="2522484"/>
            <a:ext cx="7945640" cy="10890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1D9288D-E0B1-C445-AFC8-F6C6E0E001D5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81F281FC-7AF8-EF47-9A68-34F45C44647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022023" y="5500518"/>
            <a:ext cx="7232649" cy="749052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DE" altLang="de-DE" noProof="0" dirty="0"/>
          </a:p>
        </p:txBody>
      </p:sp>
    </p:spTree>
    <p:extLst>
      <p:ext uri="{BB962C8B-B14F-4D97-AF65-F5344CB8AC3E}">
        <p14:creationId xmlns:p14="http://schemas.microsoft.com/office/powerpoint/2010/main" val="1032754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 preferRelativeResize="0"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sp>
        <p:nvSpPr>
          <p:cNvPr id="3081" name="Rectangle 9"/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 bwMode="gray">
          <a:xfrm>
            <a:off x="1022023" y="5335260"/>
            <a:ext cx="7232649" cy="757565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DE" altLang="de-DE" noProof="0" dirty="0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1022023" y="931059"/>
            <a:ext cx="7945967" cy="1288159"/>
          </a:xfrm>
          <a:ln>
            <a:noFill/>
          </a:ln>
        </p:spPr>
        <p:txBody>
          <a:bodyPr anchor="t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  <a:br>
              <a:rPr lang="de-DE" altLang="de-DE" noProof="0" dirty="0"/>
            </a:br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</a:p>
        </p:txBody>
      </p:sp>
      <p:sp>
        <p:nvSpPr>
          <p:cNvPr id="20" name="Textplatzhalter 13">
            <a:extLst>
              <a:ext uri="{FF2B5EF4-FFF2-40B4-BE49-F238E27FC236}">
                <a16:creationId xmlns:a16="http://schemas.microsoft.com/office/drawing/2014/main" id="{AD946B1E-EC26-234D-A57A-5A80A0BCD3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2350" y="2522484"/>
            <a:ext cx="7945640" cy="10890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C10325D-BCF4-03A7-673F-6B8B9931AB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696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rgbClr val="F0F0F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1022023" y="931059"/>
            <a:ext cx="7945967" cy="1288159"/>
          </a:xfrm>
          <a:ln>
            <a:noFill/>
          </a:ln>
        </p:spPr>
        <p:txBody>
          <a:bodyPr anchor="t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rgbClr val="1C356F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  <a:br>
              <a:rPr lang="de-DE" altLang="de-DE" noProof="0" dirty="0"/>
            </a:br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990A9F8D-8959-0943-B7D0-158F52772D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2350" y="2522484"/>
            <a:ext cx="7945640" cy="10890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B3B3B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01DD2B7-95D6-814B-91D2-2ABB7A404169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3339ADF-1DE6-E4A4-45D6-84F3EED18D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022023" y="5335260"/>
            <a:ext cx="7232649" cy="757565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DE" altLang="de-DE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93EC751-FADA-8F7A-4191-874D3B86AD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140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Bil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E4151BB-F03F-0241-80E1-9610A306BF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54" b="20858"/>
          <a:stretch/>
        </p:blipFill>
        <p:spPr>
          <a:xfrm>
            <a:off x="0" y="0"/>
            <a:ext cx="12181705" cy="5164099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3901D8B6-CFFA-D94B-A70C-CC676FFE3C15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chemeClr val="tx1">
              <a:alpha val="72225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2000" dirty="0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1022023" y="931059"/>
            <a:ext cx="7945967" cy="1288159"/>
          </a:xfrm>
          <a:ln>
            <a:noFill/>
          </a:ln>
        </p:spPr>
        <p:txBody>
          <a:bodyPr anchor="t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  <a:br>
              <a:rPr lang="de-DE" altLang="de-DE" noProof="0" dirty="0"/>
            </a:br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F6C8B7E0-E493-5C4F-BEFE-6812C395E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2350" y="2522484"/>
            <a:ext cx="7945640" cy="10890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603C435-DFC9-B64A-B2D7-DD8112440857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BFE82FFE-B78A-1DD8-4339-215AD99AB17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022023" y="5335260"/>
            <a:ext cx="7232649" cy="757565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DE" altLang="de-DE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FD014B2-BCA1-05C1-C6F9-D273DB680B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0680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Bild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E4151BB-F03F-0241-80E1-9610A306BF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206" b="18206"/>
          <a:stretch/>
        </p:blipFill>
        <p:spPr>
          <a:xfrm>
            <a:off x="0" y="0"/>
            <a:ext cx="12181705" cy="5164099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3901D8B6-CFFA-D94B-A70C-CC676FFE3C15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chemeClr val="tx1">
              <a:alpha val="72225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2000" dirty="0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1022023" y="931059"/>
            <a:ext cx="7945967" cy="1288159"/>
          </a:xfrm>
          <a:ln>
            <a:noFill/>
          </a:ln>
        </p:spPr>
        <p:txBody>
          <a:bodyPr anchor="t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  <a:br>
              <a:rPr lang="de-DE" altLang="de-DE" noProof="0" dirty="0"/>
            </a:br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F6C8B7E0-E493-5C4F-BEFE-6812C395E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2350" y="2522484"/>
            <a:ext cx="7945640" cy="10890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75CC466-D8DB-1D48-A66B-0DC85320CA03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9D7FCDE7-35DF-BA23-569D-0C3882D196B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022023" y="5335260"/>
            <a:ext cx="7232649" cy="757565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DE" altLang="de-DE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70A7390-1C99-FB66-D100-0844273F2E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575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Bild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E4151BB-F03F-0241-80E1-9610A306BF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740" b="5671"/>
          <a:stretch/>
        </p:blipFill>
        <p:spPr>
          <a:xfrm>
            <a:off x="0" y="0"/>
            <a:ext cx="12181705" cy="5164099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3901D8B6-CFFA-D94B-A70C-CC676FFE3C15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chemeClr val="tx1">
              <a:alpha val="72225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2000" dirty="0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1022023" y="931059"/>
            <a:ext cx="7945967" cy="1288159"/>
          </a:xfrm>
          <a:ln>
            <a:noFill/>
          </a:ln>
        </p:spPr>
        <p:txBody>
          <a:bodyPr anchor="t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  <a:br>
              <a:rPr lang="de-DE" altLang="de-DE" noProof="0" dirty="0"/>
            </a:br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F6C8B7E0-E493-5C4F-BEFE-6812C395E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2350" y="2522484"/>
            <a:ext cx="7945640" cy="10890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A52B95DE-1CE7-B74F-9E76-AF47393AA0E0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B31CDB2F-AE0F-AF66-EDDB-9C49D4E6D27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022023" y="5335260"/>
            <a:ext cx="7232649" cy="757565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DE" altLang="de-DE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70F0D3A-443C-2378-6F0C-C8079E3939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949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Bild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E4151BB-F03F-0241-80E1-9610A306BF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206" b="18206"/>
          <a:stretch/>
        </p:blipFill>
        <p:spPr>
          <a:xfrm>
            <a:off x="0" y="0"/>
            <a:ext cx="12181705" cy="5164099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3901D8B6-CFFA-D94B-A70C-CC676FFE3C15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chemeClr val="tx1">
              <a:alpha val="72225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2000" dirty="0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1022023" y="931059"/>
            <a:ext cx="7945967" cy="1288159"/>
          </a:xfrm>
          <a:ln>
            <a:noFill/>
          </a:ln>
        </p:spPr>
        <p:txBody>
          <a:bodyPr anchor="t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  <a:br>
              <a:rPr lang="de-DE" altLang="de-DE" noProof="0" dirty="0"/>
            </a:br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F6C8B7E0-E493-5C4F-BEFE-6812C395E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2350" y="2522484"/>
            <a:ext cx="7945640" cy="10890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4C02280-BCC0-B442-8679-FB20684C6AEB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9D553C36-F138-D731-6F04-306C94231FA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022023" y="5335260"/>
            <a:ext cx="7232649" cy="757565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DE" altLang="de-DE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0ECDD75-1120-3686-02FD-7BB5280937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37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Bild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E4151BB-F03F-0241-80E1-9610A306BF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206" b="18206"/>
          <a:stretch/>
        </p:blipFill>
        <p:spPr>
          <a:xfrm>
            <a:off x="0" y="0"/>
            <a:ext cx="12181705" cy="5164099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3901D8B6-CFFA-D94B-A70C-CC676FFE3C15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chemeClr val="tx1">
              <a:alpha val="72225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2000" dirty="0"/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1022023" y="931059"/>
            <a:ext cx="7945967" cy="1288159"/>
          </a:xfrm>
          <a:ln>
            <a:noFill/>
          </a:ln>
        </p:spPr>
        <p:txBody>
          <a:bodyPr anchor="t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  <a:br>
              <a:rPr lang="de-DE" altLang="de-DE" noProof="0" dirty="0"/>
            </a:br>
            <a:r>
              <a:rPr lang="de-DE" altLang="de-DE" noProof="0" dirty="0"/>
              <a:t>Click </a:t>
            </a:r>
            <a:r>
              <a:rPr lang="de-DE" altLang="de-DE" noProof="0" dirty="0" err="1"/>
              <a:t>to</a:t>
            </a:r>
            <a:r>
              <a:rPr lang="de-DE" altLang="de-DE" noProof="0" dirty="0"/>
              <a:t> </a:t>
            </a:r>
            <a:r>
              <a:rPr lang="de-DE" altLang="de-DE" noProof="0" dirty="0" err="1"/>
              <a:t>edit</a:t>
            </a:r>
            <a:r>
              <a:rPr lang="de-DE" altLang="de-DE" noProof="0" dirty="0"/>
              <a:t> Master title style</a:t>
            </a:r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F6C8B7E0-E493-5C4F-BEFE-6812C395E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2350" y="2522484"/>
            <a:ext cx="7945640" cy="10890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1D9288D-E0B1-C445-AFC8-F6C6E0E001D5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90CBF509-1F42-F784-9B86-0CDD0F76373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022023" y="5335260"/>
            <a:ext cx="7232649" cy="757565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DE" altLang="de-DE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50F50B-A206-FF93-0BE3-8BE8DAAB603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20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ullets_NB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6DC973D-0E18-C705-496F-D71D799C97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5C11842F-7532-EFB0-A3A7-5C546E4C371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10369308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5">
            <a:extLst>
              <a:ext uri="{FF2B5EF4-FFF2-40B4-BE49-F238E27FC236}">
                <a16:creationId xmlns:a16="http://schemas.microsoft.com/office/drawing/2014/main" id="{94F95375-5850-269E-BA25-C68982787D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1226" y="1989138"/>
            <a:ext cx="8280399" cy="37449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212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7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ullets_NBank_Kofinanziert_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EEDCEB10-3DB9-EFB8-11DA-D89BC5C1B2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D082E0A-77A5-25E7-08BA-EFFEC19428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39F267C3-B964-149A-67AB-46570ACB8DC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10369308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2" name="Textplatzhalter 5">
            <a:extLst>
              <a:ext uri="{FF2B5EF4-FFF2-40B4-BE49-F238E27FC236}">
                <a16:creationId xmlns:a16="http://schemas.microsoft.com/office/drawing/2014/main" id="{42B2CF61-E5F5-763C-6EB2-5584D0DF6A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1226" y="1989138"/>
            <a:ext cx="8280399" cy="37449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4131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7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ildkacheln_NB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EF3E0FCF-2848-464D-8B49-52BC3985C6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11225" y="1284577"/>
            <a:ext cx="3325813" cy="43926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E28E57D-9295-004B-AACF-49EC00435C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34034" y="1284577"/>
            <a:ext cx="3325813" cy="43926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3" name="Bildplatzhalter 9">
            <a:extLst>
              <a:ext uri="{FF2B5EF4-FFF2-40B4-BE49-F238E27FC236}">
                <a16:creationId xmlns:a16="http://schemas.microsoft.com/office/drawing/2014/main" id="{9FB73129-879D-7A46-B4DC-7B669F263A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53375" y="1284577"/>
            <a:ext cx="3325813" cy="43926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16">
            <a:extLst>
              <a:ext uri="{FF2B5EF4-FFF2-40B4-BE49-F238E27FC236}">
                <a16:creationId xmlns:a16="http://schemas.microsoft.com/office/drawing/2014/main" id="{870C1D75-6E7B-4543-8235-8DBE09EEF1A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52434" y="851190"/>
            <a:ext cx="3325813" cy="43338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defRPr lang="de-DE" sz="2200" b="1" kern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Mastertitelformat</a:t>
            </a:r>
          </a:p>
        </p:txBody>
      </p:sp>
      <p:sp>
        <p:nvSpPr>
          <p:cNvPr id="10" name="Textplatzhalter 16">
            <a:extLst>
              <a:ext uri="{FF2B5EF4-FFF2-40B4-BE49-F238E27FC236}">
                <a16:creationId xmlns:a16="http://schemas.microsoft.com/office/drawing/2014/main" id="{76A571F5-FFA0-7D49-96F6-67E826FC688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33093" y="851190"/>
            <a:ext cx="3325813" cy="43338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defRPr lang="de-DE" sz="2200" b="1" kern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Mastertitelformat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A25E4EE0-E493-60C7-C196-459414EF10D6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2285" y="851190"/>
            <a:ext cx="3322842" cy="43338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B3406327-6AC6-DE16-1769-47F2CB82D971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27876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ildkacheln_NBank_Kofinanziert_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56185FAC-7F0B-B8FE-ECC1-34B283073C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57DE1E64-312D-0409-02F8-B65D98B3BD0B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Bildplatzhalter 9">
            <a:extLst>
              <a:ext uri="{FF2B5EF4-FFF2-40B4-BE49-F238E27FC236}">
                <a16:creationId xmlns:a16="http://schemas.microsoft.com/office/drawing/2014/main" id="{7BB4F822-140B-FA2D-FE85-2CECAFBA3E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11225" y="1284577"/>
            <a:ext cx="3325813" cy="43926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4" name="Bildplatzhalter 9">
            <a:extLst>
              <a:ext uri="{FF2B5EF4-FFF2-40B4-BE49-F238E27FC236}">
                <a16:creationId xmlns:a16="http://schemas.microsoft.com/office/drawing/2014/main" id="{99612BB6-B4CC-A2FE-3990-EF0D225F44A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34034" y="1284577"/>
            <a:ext cx="3325813" cy="43926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Bildplatzhalter 9">
            <a:extLst>
              <a:ext uri="{FF2B5EF4-FFF2-40B4-BE49-F238E27FC236}">
                <a16:creationId xmlns:a16="http://schemas.microsoft.com/office/drawing/2014/main" id="{CB7C220F-334E-6F63-5C63-6E04FB755C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53375" y="1284577"/>
            <a:ext cx="3325813" cy="43926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6" name="Textplatzhalter 16">
            <a:extLst>
              <a:ext uri="{FF2B5EF4-FFF2-40B4-BE49-F238E27FC236}">
                <a16:creationId xmlns:a16="http://schemas.microsoft.com/office/drawing/2014/main" id="{7ADCCD3F-B2C6-39E9-5421-E079264D60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52434" y="851190"/>
            <a:ext cx="3325813" cy="43338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defRPr lang="de-DE" sz="2200" b="1" kern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Mastertitelformat</a:t>
            </a:r>
          </a:p>
        </p:txBody>
      </p:sp>
      <p:sp>
        <p:nvSpPr>
          <p:cNvPr id="7" name="Textplatzhalter 16">
            <a:extLst>
              <a:ext uri="{FF2B5EF4-FFF2-40B4-BE49-F238E27FC236}">
                <a16:creationId xmlns:a16="http://schemas.microsoft.com/office/drawing/2014/main" id="{776DCEFA-2F93-E6F7-6F0B-6E2AEC1E3D0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33093" y="851190"/>
            <a:ext cx="3325813" cy="43338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defRPr lang="de-DE" sz="2200" b="1" kern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Mastertitelformat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0ABF892-391C-C34C-5455-FCF42886C73F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2285" y="851190"/>
            <a:ext cx="3322842" cy="43338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9932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ildkacheln_NBan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BA3BF021-4394-D445-8680-F1A368309001}"/>
              </a:ext>
            </a:extLst>
          </p:cNvPr>
          <p:cNvSpPr/>
          <p:nvPr userDrawn="1"/>
        </p:nvSpPr>
        <p:spPr>
          <a:xfrm>
            <a:off x="910588" y="851190"/>
            <a:ext cx="3325813" cy="52416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EF3E0FCF-2848-464D-8B49-52BC3985C6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11225" y="1284577"/>
            <a:ext cx="3325813" cy="330003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2EF133F-A0E9-054E-A25A-D2071271A16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86787" y="4828843"/>
            <a:ext cx="3173413" cy="108758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1587" indent="0">
              <a:buNone/>
              <a:defRPr sz="1400"/>
            </a:lvl2pPr>
            <a:lvl3pPr marL="180975" indent="0">
              <a:buNone/>
              <a:defRPr sz="1400"/>
            </a:lvl3pPr>
            <a:lvl4pPr marL="361950" indent="0">
              <a:buNone/>
              <a:defRPr sz="1400"/>
            </a:lvl4pPr>
            <a:lvl5pPr marL="536575" indent="0"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728DDD14-47A9-454C-9489-9323F0FA0F17}"/>
              </a:ext>
            </a:extLst>
          </p:cNvPr>
          <p:cNvSpPr/>
          <p:nvPr userDrawn="1"/>
        </p:nvSpPr>
        <p:spPr>
          <a:xfrm>
            <a:off x="7954325" y="851190"/>
            <a:ext cx="3325813" cy="52416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" name="Bildplatzhalter 9">
            <a:extLst>
              <a:ext uri="{FF2B5EF4-FFF2-40B4-BE49-F238E27FC236}">
                <a16:creationId xmlns:a16="http://schemas.microsoft.com/office/drawing/2014/main" id="{810382CD-076B-054B-A80A-DF0E69CF2C4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54962" y="1284577"/>
            <a:ext cx="3325813" cy="330003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EFC5CC68-27A3-2942-92A6-B054E6C9D6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030524" y="4828843"/>
            <a:ext cx="3173413" cy="108758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1587" indent="0">
              <a:buNone/>
              <a:defRPr sz="1400"/>
            </a:lvl2pPr>
            <a:lvl3pPr marL="180975" indent="0">
              <a:buNone/>
              <a:defRPr sz="1400"/>
            </a:lvl3pPr>
            <a:lvl4pPr marL="361950" indent="0">
              <a:buNone/>
              <a:defRPr sz="1400"/>
            </a:lvl4pPr>
            <a:lvl5pPr marL="536575" indent="0"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B2B88916-A3A1-904B-A412-20BB59180308}"/>
              </a:ext>
            </a:extLst>
          </p:cNvPr>
          <p:cNvSpPr/>
          <p:nvPr userDrawn="1"/>
        </p:nvSpPr>
        <p:spPr>
          <a:xfrm>
            <a:off x="4431819" y="851190"/>
            <a:ext cx="3325813" cy="52416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AABCBB40-E4E4-1945-A583-2D80B752ACE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32456" y="1284577"/>
            <a:ext cx="3325813" cy="330003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3" name="Textplatzhalter 4">
            <a:extLst>
              <a:ext uri="{FF2B5EF4-FFF2-40B4-BE49-F238E27FC236}">
                <a16:creationId xmlns:a16="http://schemas.microsoft.com/office/drawing/2014/main" id="{A9484685-B760-514B-9BC1-25E3EDACE4B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08018" y="4828843"/>
            <a:ext cx="3173413" cy="108758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1587" indent="0">
              <a:buNone/>
              <a:defRPr sz="1400"/>
            </a:lvl2pPr>
            <a:lvl3pPr marL="180975" indent="0">
              <a:buNone/>
              <a:defRPr sz="1400"/>
            </a:lvl3pPr>
            <a:lvl4pPr marL="361950" indent="0">
              <a:buNone/>
              <a:defRPr sz="1400"/>
            </a:lvl4pPr>
            <a:lvl5pPr marL="536575" indent="0"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C157CE7-ADC2-4049-0C10-7D6B7E8D88B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extplatzhalter 16">
            <a:extLst>
              <a:ext uri="{FF2B5EF4-FFF2-40B4-BE49-F238E27FC236}">
                <a16:creationId xmlns:a16="http://schemas.microsoft.com/office/drawing/2014/main" id="{C476B485-B987-058D-841D-CF36202ADF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52434" y="851190"/>
            <a:ext cx="3325813" cy="43338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defRPr lang="de-DE" sz="2200" b="1" kern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Mastertitelformat</a:t>
            </a:r>
          </a:p>
        </p:txBody>
      </p:sp>
      <p:sp>
        <p:nvSpPr>
          <p:cNvPr id="4" name="Textplatzhalter 16">
            <a:extLst>
              <a:ext uri="{FF2B5EF4-FFF2-40B4-BE49-F238E27FC236}">
                <a16:creationId xmlns:a16="http://schemas.microsoft.com/office/drawing/2014/main" id="{260A49C1-116E-BA6F-9B77-FC351C018E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33093" y="851190"/>
            <a:ext cx="3325813" cy="43338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defRPr lang="de-DE" sz="2200" b="1" kern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Mastertitelformat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67CB4AC3-5B93-28AD-811C-E3FABFA5A794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2285" y="851190"/>
            <a:ext cx="3322842" cy="43338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7515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ildkacheln_NBank_Kofinanziert_ND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B7092943-8CE5-104A-4E50-7CA84FD627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28A1636-E877-D620-6210-AC473D53F3B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B7E36204-DB0B-F8CB-C787-E871DD9C6033}"/>
              </a:ext>
            </a:extLst>
          </p:cNvPr>
          <p:cNvSpPr/>
          <p:nvPr userDrawn="1"/>
        </p:nvSpPr>
        <p:spPr>
          <a:xfrm>
            <a:off x="910588" y="851190"/>
            <a:ext cx="3325813" cy="52416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Bildplatzhalter 9">
            <a:extLst>
              <a:ext uri="{FF2B5EF4-FFF2-40B4-BE49-F238E27FC236}">
                <a16:creationId xmlns:a16="http://schemas.microsoft.com/office/drawing/2014/main" id="{797CB9AB-58AE-AC86-725A-4AF57CF89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11225" y="1284577"/>
            <a:ext cx="3325813" cy="330003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0ED5D9E-546E-F2FE-D968-99A7062EC54F}"/>
              </a:ext>
            </a:extLst>
          </p:cNvPr>
          <p:cNvSpPr/>
          <p:nvPr userDrawn="1"/>
        </p:nvSpPr>
        <p:spPr>
          <a:xfrm>
            <a:off x="7954325" y="851190"/>
            <a:ext cx="3325813" cy="52416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Bildplatzhalter 9">
            <a:extLst>
              <a:ext uri="{FF2B5EF4-FFF2-40B4-BE49-F238E27FC236}">
                <a16:creationId xmlns:a16="http://schemas.microsoft.com/office/drawing/2014/main" id="{C20A573D-4896-6BE8-D9AD-D535EC8A64A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54962" y="1284577"/>
            <a:ext cx="3325813" cy="330003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343A2DC1-A5C0-E6E0-B337-524AC00B4966}"/>
              </a:ext>
            </a:extLst>
          </p:cNvPr>
          <p:cNvSpPr/>
          <p:nvPr userDrawn="1"/>
        </p:nvSpPr>
        <p:spPr>
          <a:xfrm>
            <a:off x="4431819" y="851190"/>
            <a:ext cx="3325813" cy="52416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Bildplatzhalter 9">
            <a:extLst>
              <a:ext uri="{FF2B5EF4-FFF2-40B4-BE49-F238E27FC236}">
                <a16:creationId xmlns:a16="http://schemas.microsoft.com/office/drawing/2014/main" id="{119E8A55-89E5-212E-B6B1-E53ACF1F83C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32456" y="1284577"/>
            <a:ext cx="3325813" cy="330003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5" name="Textplatzhalter 16">
            <a:extLst>
              <a:ext uri="{FF2B5EF4-FFF2-40B4-BE49-F238E27FC236}">
                <a16:creationId xmlns:a16="http://schemas.microsoft.com/office/drawing/2014/main" id="{A9812EB5-559E-330D-8093-742B6C2EBD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52434" y="851190"/>
            <a:ext cx="3325813" cy="43338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defRPr lang="de-DE" sz="2200" b="1" kern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Mastertitelformat</a:t>
            </a:r>
          </a:p>
        </p:txBody>
      </p:sp>
      <p:sp>
        <p:nvSpPr>
          <p:cNvPr id="20" name="Textplatzhalter 16">
            <a:extLst>
              <a:ext uri="{FF2B5EF4-FFF2-40B4-BE49-F238E27FC236}">
                <a16:creationId xmlns:a16="http://schemas.microsoft.com/office/drawing/2014/main" id="{389D556E-6C2F-0E6C-AF53-E395D7F42A2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33093" y="851190"/>
            <a:ext cx="3325813" cy="43338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defRPr lang="de-DE" sz="2200" b="1" kern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Mastertitelformat</a:t>
            </a: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5A993AB5-C8DF-BBED-6CD2-EAC1E3F93863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2285" y="851190"/>
            <a:ext cx="3322842" cy="43338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50C47C8-E1AC-66F3-02C7-6F5DE96EFF3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86787" y="4828843"/>
            <a:ext cx="3173413" cy="108758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1587" indent="0">
              <a:buNone/>
              <a:defRPr sz="1400"/>
            </a:lvl2pPr>
            <a:lvl3pPr marL="180975" indent="0">
              <a:buNone/>
              <a:defRPr sz="1400"/>
            </a:lvl3pPr>
            <a:lvl4pPr marL="361950" indent="0">
              <a:buNone/>
              <a:defRPr sz="1400"/>
            </a:lvl4pPr>
            <a:lvl5pPr marL="536575" indent="0"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CCC7AED5-7F29-8746-7EC6-0DA91E52CD4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030524" y="4828843"/>
            <a:ext cx="3173413" cy="108758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1587" indent="0">
              <a:buNone/>
              <a:defRPr sz="1400"/>
            </a:lvl2pPr>
            <a:lvl3pPr marL="180975" indent="0">
              <a:buNone/>
              <a:defRPr sz="1400"/>
            </a:lvl3pPr>
            <a:lvl4pPr marL="361950" indent="0">
              <a:buNone/>
              <a:defRPr sz="1400"/>
            </a:lvl4pPr>
            <a:lvl5pPr marL="536575" indent="0"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7FC333AC-5422-AEF1-ECDC-91B2EC49520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08018" y="4828843"/>
            <a:ext cx="3173413" cy="108758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1587" indent="0">
              <a:buNone/>
              <a:defRPr sz="1400"/>
            </a:lvl2pPr>
            <a:lvl3pPr marL="180975" indent="0">
              <a:buNone/>
              <a:defRPr sz="1400"/>
            </a:lvl3pPr>
            <a:lvl4pPr marL="361950" indent="0">
              <a:buNone/>
              <a:defRPr sz="1400"/>
            </a:lvl4pPr>
            <a:lvl5pPr marL="536575" indent="0"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96792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3-Spaltig_NB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FF1C428-5184-54B5-5913-B8B7171680E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5CD1EA6-29A3-2809-D4C0-1EDA1FA79763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10369308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577C6A73-D09A-BCE2-A3AD-E3BB91B496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1226" y="1700213"/>
            <a:ext cx="3327481" cy="43926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03217ACC-CD3D-EC2C-1BA7-B6C7231BC2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28149" y="1700213"/>
            <a:ext cx="3327481" cy="43926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6" name="Textplatzhalter 5">
            <a:extLst>
              <a:ext uri="{FF2B5EF4-FFF2-40B4-BE49-F238E27FC236}">
                <a16:creationId xmlns:a16="http://schemas.microsoft.com/office/drawing/2014/main" id="{08B5B7C2-4D81-2383-7531-FB5075BFF00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56795" y="1700213"/>
            <a:ext cx="3327481" cy="43926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55653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3-Spaltig_NBank_Kofinanziert_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CBA628B9-50D8-52FC-D58F-D0B43C6B34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77FD9B6-3FF9-0E76-6975-E04375EB2EB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B67D35F-E60E-D00C-7849-34300497666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10369308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40D58AF-B274-ABF9-43CB-A5E4CE692F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1226" y="1700213"/>
            <a:ext cx="3327481" cy="43926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7793B0FD-39C4-4745-8452-930F38D3A5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28149" y="1700213"/>
            <a:ext cx="3327481" cy="43926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810FD4A4-1002-6B47-D094-E4D4D02DD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56795" y="1700213"/>
            <a:ext cx="3327481" cy="43926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8023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ullets_Fließtext_NB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DE26FA-A8D8-5472-EDA1-617E57A07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1224" y="1700214"/>
            <a:ext cx="7885113" cy="43926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55D9ABA-11EC-E70A-A3A3-C8E4724CB6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EE0DACF9-5D09-DC39-CAC9-F50C097671FE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10369308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98851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ullets_Fließtext_NBank_Kofinanziert_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DE26FA-A8D8-5472-EDA1-617E57A07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1224" y="1700214"/>
            <a:ext cx="7885113" cy="43926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AA6EF84-A45E-86F4-F1C7-85B5A97124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63C5AF7-BAAD-B890-7AA0-D1017D2B692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AE78C8A8-533D-0C36-08BA-F87C2DEDBD8A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10369308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75327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-Spaltig_NB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12284" y="1700213"/>
            <a:ext cx="5088000" cy="4371235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tx1"/>
                </a:solidFill>
              </a:defRPr>
            </a:lvl1pPr>
            <a:lvl2pPr>
              <a:defRPr sz="1800" baseline="0">
                <a:solidFill>
                  <a:schemeClr val="tx1"/>
                </a:solidFill>
              </a:defRPr>
            </a:lvl2pPr>
            <a:lvl3pPr>
              <a:defRPr sz="1800" baseline="0">
                <a:solidFill>
                  <a:schemeClr val="tx1"/>
                </a:solidFill>
              </a:defRPr>
            </a:lvl3pPr>
            <a:lvl4pPr>
              <a:defRPr sz="1800" baseline="0">
                <a:solidFill>
                  <a:schemeClr val="tx1"/>
                </a:solidFill>
              </a:defRPr>
            </a:lvl4pPr>
            <a:lvl5pPr>
              <a:defRPr sz="18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2011" y="1700214"/>
            <a:ext cx="5088301" cy="4371236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tx1"/>
                </a:solidFill>
              </a:defRPr>
            </a:lvl1pPr>
            <a:lvl2pPr>
              <a:defRPr sz="1800" baseline="0">
                <a:solidFill>
                  <a:schemeClr val="tx1"/>
                </a:solidFill>
              </a:defRPr>
            </a:lvl2pPr>
            <a:lvl3pPr>
              <a:defRPr sz="1800" baseline="0">
                <a:solidFill>
                  <a:schemeClr val="tx1"/>
                </a:solidFill>
              </a:defRPr>
            </a:lvl3pPr>
            <a:lvl4pPr>
              <a:defRPr sz="1800" baseline="0">
                <a:solidFill>
                  <a:schemeClr val="tx1"/>
                </a:solidFill>
              </a:defRPr>
            </a:lvl4pPr>
            <a:lvl5pPr>
              <a:defRPr sz="18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BA6B389F-5EA4-CB81-771B-F35895A596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358EE125-239F-F54E-5F16-B74ED9340595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10369308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46239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-Spaltig_NBank_Kofinanziert_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12284" y="1700213"/>
            <a:ext cx="5088000" cy="4371235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tx1"/>
                </a:solidFill>
              </a:defRPr>
            </a:lvl1pPr>
            <a:lvl2pPr>
              <a:defRPr sz="1800" baseline="0">
                <a:solidFill>
                  <a:schemeClr val="tx1"/>
                </a:solidFill>
              </a:defRPr>
            </a:lvl2pPr>
            <a:lvl3pPr>
              <a:defRPr sz="1800" baseline="0">
                <a:solidFill>
                  <a:schemeClr val="tx1"/>
                </a:solidFill>
              </a:defRPr>
            </a:lvl3pPr>
            <a:lvl4pPr>
              <a:defRPr sz="1800" baseline="0">
                <a:solidFill>
                  <a:schemeClr val="tx1"/>
                </a:solidFill>
              </a:defRPr>
            </a:lvl4pPr>
            <a:lvl5pPr>
              <a:defRPr sz="18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2011" y="1700214"/>
            <a:ext cx="5088301" cy="4371236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tx1"/>
                </a:solidFill>
              </a:defRPr>
            </a:lvl1pPr>
            <a:lvl2pPr>
              <a:defRPr sz="1800" baseline="0">
                <a:solidFill>
                  <a:schemeClr val="tx1"/>
                </a:solidFill>
              </a:defRPr>
            </a:lvl2pPr>
            <a:lvl3pPr>
              <a:defRPr sz="1800" baseline="0">
                <a:solidFill>
                  <a:schemeClr val="tx1"/>
                </a:solidFill>
              </a:defRPr>
            </a:lvl3pPr>
            <a:lvl4pPr>
              <a:defRPr sz="1800" baseline="0">
                <a:solidFill>
                  <a:schemeClr val="tx1"/>
                </a:solidFill>
              </a:defRPr>
            </a:lvl4pPr>
            <a:lvl5pPr>
              <a:defRPr sz="18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BE89C79-DD8E-703B-DB5E-CFBAE472EC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52E0C3A-F517-9CCA-7A83-A62D103CBC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DECC06A7-7CF7-94D1-813A-9B6979CC36D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10369308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97875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ild-Rechts_NB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092826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>
          <a:xfrm>
            <a:off x="911424" y="1700214"/>
            <a:ext cx="4895851" cy="43926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BD4DA6B-B04F-D29B-C92A-776C2F5022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4B57643D-9E35-F58A-4255-CFC448879BC6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4892632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95774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Video-Rechts_NB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>
          <a:xfrm>
            <a:off x="911424" y="1700214"/>
            <a:ext cx="4895851" cy="43926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Medienplatzhalter 2">
            <a:extLst>
              <a:ext uri="{FF2B5EF4-FFF2-40B4-BE49-F238E27FC236}">
                <a16:creationId xmlns:a16="http://schemas.microsoft.com/office/drawing/2014/main" id="{B10CAF14-FAF5-A062-544E-ACBACFFC01A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6096001" y="0"/>
            <a:ext cx="6096000" cy="6092826"/>
          </a:xfrm>
          <a:prstGeom prst="rect">
            <a:avLst/>
          </a:prstGeom>
        </p:spPr>
        <p:txBody>
          <a:bodyPr/>
          <a:lstStyle/>
          <a:p>
            <a:r>
              <a:rPr lang="de-DE"/>
              <a:t>Mediaclip durch Klicken auf Symbol hinzufügen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03069F4-97F6-634F-0B7E-7D5A9D30A53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0667683D-6F99-3EC6-122C-9024BB06111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4892632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12720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-Bilder-links_NB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384032" y="1700214"/>
            <a:ext cx="4895683" cy="43926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911424" y="1700213"/>
            <a:ext cx="5184576" cy="2071775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1"/>
          </p:nvPr>
        </p:nvSpPr>
        <p:spPr>
          <a:xfrm>
            <a:off x="912285" y="4021070"/>
            <a:ext cx="5183716" cy="2071755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B580F0CC-053A-B41D-F89B-1E27E70C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BB8713E2-18F8-1C46-0E28-8A83CD8236EE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10369308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47952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-Bilder-links_NBank_Kofinanziert_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918C8231-079C-5646-EAB5-2B084275AE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AC98AB6-CE33-4547-A94D-1EA0CD46E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94C6806F-62AA-77DD-5E32-D3E8AB3A8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4032" y="1700214"/>
            <a:ext cx="4895683" cy="43926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Bildplatzhalter 5">
            <a:extLst>
              <a:ext uri="{FF2B5EF4-FFF2-40B4-BE49-F238E27FC236}">
                <a16:creationId xmlns:a16="http://schemas.microsoft.com/office/drawing/2014/main" id="{640DC69B-FA2C-8E3D-8E1E-055B4856BE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11424" y="1700213"/>
            <a:ext cx="5184576" cy="2071775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Bildplatzhalter 7">
            <a:extLst>
              <a:ext uri="{FF2B5EF4-FFF2-40B4-BE49-F238E27FC236}">
                <a16:creationId xmlns:a16="http://schemas.microsoft.com/office/drawing/2014/main" id="{EB11ACB5-B293-7110-FB6D-63E851DD02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2285" y="4021070"/>
            <a:ext cx="5183716" cy="2071755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23C6F7AB-B72A-E623-8B59-0A33EA65F4C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10369308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35863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ild_oben_NB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912285" y="368300"/>
            <a:ext cx="10560049" cy="3348733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12285" y="3933056"/>
            <a:ext cx="10560049" cy="180099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CBCF634-E0C9-5605-BE97-BFD1E27208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7A4E89C-E5BC-83C4-FA21-33DEA0307DD7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10369308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09594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ild_oben_NBank_Kofinanziert_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12285" y="3933056"/>
            <a:ext cx="10560049" cy="180099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FCB9336-15E8-BFDA-3805-8B9ECC736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66F7E85-3F4B-7069-5842-718DBC9732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Bildplatzhalter 5">
            <a:extLst>
              <a:ext uri="{FF2B5EF4-FFF2-40B4-BE49-F238E27FC236}">
                <a16:creationId xmlns:a16="http://schemas.microsoft.com/office/drawing/2014/main" id="{AADBCD74-12F2-514F-1E68-2EED73804B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12285" y="368300"/>
            <a:ext cx="10560049" cy="3348733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C39D446-6EB5-8A36-0374-67FA3E0437DA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10369308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94306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_Bild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0928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3B5FD6E-446D-F4FC-1BAE-7B8D1D1D158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9F197489-45B2-395B-4DF6-0CD9B75A2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37" y="304971"/>
            <a:ext cx="5183716" cy="1440000"/>
          </a:xfrm>
          <a:solidFill>
            <a:schemeClr val="bg1">
              <a:alpha val="80000"/>
            </a:schemeClr>
          </a:solidFill>
        </p:spPr>
        <p:txBody>
          <a:bodyPr lIns="108000" tIns="108000" rIns="108000" bIns="108000" anchor="ctr" anchorCtr="0"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32682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_Bild_vollflächig-3-Text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2117" y="0"/>
            <a:ext cx="12189883" cy="60928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4"/>
          <p:cNvSpPr>
            <a:spLocks noGrp="1"/>
          </p:cNvSpPr>
          <p:nvPr>
            <p:ph type="body" sz="quarter" idx="14"/>
          </p:nvPr>
        </p:nvSpPr>
        <p:spPr>
          <a:xfrm>
            <a:off x="807737" y="4510088"/>
            <a:ext cx="3120000" cy="1223962"/>
          </a:xfrm>
          <a:prstGeom prst="rect">
            <a:avLst/>
          </a:prstGeom>
          <a:solidFill>
            <a:schemeClr val="bg1">
              <a:alpha val="70036"/>
            </a:schemeClr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spcAft>
                <a:spcPts val="600"/>
              </a:spcAft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platzhalter 4"/>
          <p:cNvSpPr>
            <a:spLocks noGrp="1"/>
          </p:cNvSpPr>
          <p:nvPr>
            <p:ph type="body" sz="quarter" idx="15"/>
          </p:nvPr>
        </p:nvSpPr>
        <p:spPr>
          <a:xfrm>
            <a:off x="4536000" y="4510088"/>
            <a:ext cx="3120000" cy="1223962"/>
          </a:xfrm>
          <a:prstGeom prst="rect">
            <a:avLst/>
          </a:prstGeom>
          <a:solidFill>
            <a:schemeClr val="bg1">
              <a:alpha val="70036"/>
            </a:schemeClr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spcAft>
                <a:spcPts val="600"/>
              </a:spcAft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platzhalter 4"/>
          <p:cNvSpPr>
            <a:spLocks noGrp="1"/>
          </p:cNvSpPr>
          <p:nvPr>
            <p:ph type="body" sz="quarter" idx="16"/>
          </p:nvPr>
        </p:nvSpPr>
        <p:spPr>
          <a:xfrm>
            <a:off x="8264263" y="4510088"/>
            <a:ext cx="3120000" cy="1223962"/>
          </a:xfrm>
          <a:prstGeom prst="rect">
            <a:avLst/>
          </a:prstGeom>
          <a:solidFill>
            <a:schemeClr val="bg1">
              <a:alpha val="70036"/>
            </a:schemeClr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spcAft>
                <a:spcPts val="600"/>
              </a:spcAft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F3F1D82-4358-6360-AFB9-00C0779689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C8B621-C20F-EF7E-957C-09BCC32D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37" y="304971"/>
            <a:ext cx="5183716" cy="1440000"/>
          </a:xfrm>
          <a:solidFill>
            <a:schemeClr val="bg1">
              <a:alpha val="80000"/>
            </a:schemeClr>
          </a:solidFill>
        </p:spPr>
        <p:txBody>
          <a:bodyPr lIns="108000" tIns="108000" rIns="108000" bIns="108000" anchor="ctr" anchorCtr="0"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44899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_Bild_vollflächig-4-Text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2117" y="0"/>
            <a:ext cx="12189883" cy="6093060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C8D88996-DDF9-FE4D-8619-A2DF5DC54F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737" y="4510088"/>
            <a:ext cx="2503954" cy="1223962"/>
          </a:xfrm>
          <a:prstGeom prst="rect">
            <a:avLst/>
          </a:prstGeom>
          <a:solidFill>
            <a:schemeClr val="bg1">
              <a:alpha val="70036"/>
            </a:schemeClr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spcAft>
                <a:spcPts val="600"/>
              </a:spcAft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38D7F878-4355-0E44-9582-D6C135950BB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68292" y="4510088"/>
            <a:ext cx="2400000" cy="1223962"/>
          </a:xfrm>
          <a:prstGeom prst="rect">
            <a:avLst/>
          </a:prstGeom>
          <a:solidFill>
            <a:schemeClr val="bg1">
              <a:alpha val="70036"/>
            </a:schemeClr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spcAft>
                <a:spcPts val="600"/>
              </a:spcAft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9172D59B-8777-B945-8FF9-86A45D78E73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23708" y="4510088"/>
            <a:ext cx="2503954" cy="1223962"/>
          </a:xfrm>
          <a:prstGeom prst="rect">
            <a:avLst/>
          </a:prstGeom>
          <a:solidFill>
            <a:schemeClr val="bg1">
              <a:alpha val="70036"/>
            </a:schemeClr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spcAft>
                <a:spcPts val="600"/>
              </a:spcAft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39201283-3FAF-A64C-9FE6-DE54FF7856E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984263" y="4510088"/>
            <a:ext cx="2400000" cy="1223962"/>
          </a:xfrm>
          <a:prstGeom prst="rect">
            <a:avLst/>
          </a:prstGeom>
          <a:solidFill>
            <a:schemeClr val="bg1">
              <a:alpha val="70036"/>
            </a:schemeClr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spcAft>
                <a:spcPts val="600"/>
              </a:spcAft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F896332-3863-4590-6524-19A5B2F20B0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A5343E8-5621-3FF4-6A53-3819F51E1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37" y="304971"/>
            <a:ext cx="5183716" cy="1440000"/>
          </a:xfrm>
          <a:solidFill>
            <a:schemeClr val="bg1">
              <a:alpha val="80000"/>
            </a:schemeClr>
          </a:solidFill>
        </p:spPr>
        <p:txBody>
          <a:bodyPr lIns="108000" tIns="108000" rIns="108000" bIns="108000" anchor="ctr" anchorCtr="0"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35134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nur-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3EAC357-D80B-2061-B731-34B7CA6EC4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64D932F5-747F-A522-32F7-EF78261EECBE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10369308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88076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nur-Head_Kofinanziert_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A47A84E-910D-F0D2-5ABA-842E5EF8C2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6276261"/>
            <a:ext cx="2983723" cy="298132"/>
          </a:xfrm>
          <a:prstGeom prst="rect">
            <a:avLst/>
          </a:prstGeo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9C7368E-CBF6-461B-3C9A-991904D324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95854B8D-DF11-304F-9A5B-D3D0DCC8D2A7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14643" y="851190"/>
            <a:ext cx="10369308" cy="433387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48425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>
            <a:extLst>
              <a:ext uri="{FF2B5EF4-FFF2-40B4-BE49-F238E27FC236}">
                <a16:creationId xmlns:a16="http://schemas.microsoft.com/office/drawing/2014/main" id="{327515FF-21DE-3F41-B6A1-FB4CBD4EB99D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16E59D5A-2E4D-AB42-97EC-698E2C9A9D8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22023" y="931059"/>
            <a:ext cx="7945967" cy="1288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dirty="0"/>
              <a:t>Vielen Dank für Ihre Aufmerksamkeit.</a:t>
            </a:r>
          </a:p>
        </p:txBody>
      </p:sp>
      <p:cxnSp>
        <p:nvCxnSpPr>
          <p:cNvPr id="21" name="Gerade Verbindung 20">
            <a:extLst>
              <a:ext uri="{FF2B5EF4-FFF2-40B4-BE49-F238E27FC236}">
                <a16:creationId xmlns:a16="http://schemas.microsoft.com/office/drawing/2014/main" id="{BAFBAE0E-5146-654E-A105-38BB16A346D8}"/>
              </a:ext>
            </a:extLst>
          </p:cNvPr>
          <p:cNvCxnSpPr>
            <a:cxnSpLocks/>
          </p:cNvCxnSpPr>
          <p:nvPr userDrawn="1"/>
        </p:nvCxnSpPr>
        <p:spPr>
          <a:xfrm flipV="1">
            <a:off x="912284" y="1033800"/>
            <a:ext cx="0" cy="1000483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hteck 3">
            <a:extLst>
              <a:ext uri="{FF2B5EF4-FFF2-40B4-BE49-F238E27FC236}">
                <a16:creationId xmlns:a16="http://schemas.microsoft.com/office/drawing/2014/main" id="{F653EB35-7A47-B74A-873D-E10D0956C62C}"/>
              </a:ext>
            </a:extLst>
          </p:cNvPr>
          <p:cNvSpPr/>
          <p:nvPr userDrawn="1"/>
        </p:nvSpPr>
        <p:spPr>
          <a:xfrm>
            <a:off x="932832" y="2691821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0" lang="de-DE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Mehr Informationen zur NBank finden Sie </a:t>
            </a:r>
            <a:br>
              <a:rPr kumimoji="0" lang="de-DE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de-DE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unter </a:t>
            </a:r>
            <a:r>
              <a:rPr kumimoji="0" lang="de-DE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www.nbank.de</a:t>
            </a:r>
            <a:endParaRPr lang="de-DE" u="none" dirty="0">
              <a:solidFill>
                <a:schemeClr val="bg1"/>
              </a:solidFill>
            </a:endParaRP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DDA89A44-B4E0-4147-ACDD-135CF9844177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410AE94F-BD1A-2C4A-0DB7-9D75740E5F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744" y="4347879"/>
            <a:ext cx="304800" cy="3048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8E95A10-E5CA-CB4A-BEC5-25F009921ED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280" y="4347879"/>
            <a:ext cx="304800" cy="3048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4447CE6-5C2E-B415-7F8B-CC507B802E3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816" y="4347879"/>
            <a:ext cx="304800" cy="304800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D1A338FE-1C2E-07C6-B917-762BC6AB395A}"/>
              </a:ext>
            </a:extLst>
          </p:cNvPr>
          <p:cNvSpPr/>
          <p:nvPr userDrawn="1"/>
        </p:nvSpPr>
        <p:spPr>
          <a:xfrm>
            <a:off x="932832" y="3348604"/>
            <a:ext cx="6096000" cy="13199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Rufen Sie uns gerne an:</a:t>
            </a:r>
            <a:b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Montag bis Freitag von 8.00 bis 17.00 Uhr</a:t>
            </a:r>
            <a:b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Unsere Infoline: 0511 30031-9333</a:t>
            </a: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Folgen Sie uns: 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98FA6591-8089-4304-A4AD-49ABFDAE4CC2}"/>
              </a:ext>
            </a:extLst>
          </p:cNvPr>
          <p:cNvGrpSpPr/>
          <p:nvPr userDrawn="1"/>
        </p:nvGrpSpPr>
        <p:grpSpPr bwMode="gray">
          <a:xfrm>
            <a:off x="1022023" y="5517232"/>
            <a:ext cx="2131069" cy="1057233"/>
            <a:chOff x="712739" y="5517232"/>
            <a:chExt cx="2131069" cy="105723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258E82CC-4D61-4578-8485-13DA4474F9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gray">
            <a:xfrm>
              <a:off x="722939" y="6092825"/>
              <a:ext cx="1982137" cy="481640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FE3ECC67-10E2-4F2B-A890-FC1800BD1C23}"/>
                </a:ext>
              </a:extLst>
            </p:cNvPr>
            <p:cNvSpPr txBox="1"/>
            <p:nvPr userDrawn="1"/>
          </p:nvSpPr>
          <p:spPr bwMode="gray">
            <a:xfrm>
              <a:off x="712739" y="5517232"/>
              <a:ext cx="2131069" cy="4320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de-DE" sz="900" dirty="0">
                  <a:solidFill>
                    <a:srgbClr val="000000"/>
                  </a:solidFill>
                </a:rPr>
                <a:t>Die </a:t>
              </a:r>
              <a:r>
                <a:rPr lang="de-DE" sz="900" dirty="0" err="1">
                  <a:solidFill>
                    <a:srgbClr val="000000"/>
                  </a:solidFill>
                </a:rPr>
                <a:t>NBank</a:t>
              </a:r>
              <a:r>
                <a:rPr lang="de-DE" sz="900" dirty="0">
                  <a:solidFill>
                    <a:srgbClr val="000000"/>
                  </a:solidFill>
                </a:rPr>
                <a:t> ist die Investitions- und</a:t>
              </a:r>
            </a:p>
            <a:p>
              <a:pPr>
                <a:lnSpc>
                  <a:spcPct val="130000"/>
                </a:lnSpc>
              </a:pPr>
              <a:r>
                <a:rPr lang="de-DE" sz="900" dirty="0">
                  <a:solidFill>
                    <a:srgbClr val="000000"/>
                  </a:solidFill>
                </a:rPr>
                <a:t>Förderbank des Landes Niedersachsen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6844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42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Abschlussfolie persönl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>
            <a:extLst>
              <a:ext uri="{FF2B5EF4-FFF2-40B4-BE49-F238E27FC236}">
                <a16:creationId xmlns:a16="http://schemas.microsoft.com/office/drawing/2014/main" id="{327515FF-21DE-3F41-B6A1-FB4CBD4EB99D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0" y="0"/>
            <a:ext cx="12192000" cy="5164099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u="sng" dirty="0"/>
          </a:p>
        </p:txBody>
      </p:sp>
      <p:grpSp>
        <p:nvGrpSpPr>
          <p:cNvPr id="16" name="Gruppieren 15"/>
          <p:cNvGrpSpPr/>
          <p:nvPr userDrawn="1"/>
        </p:nvGrpSpPr>
        <p:grpSpPr bwMode="gray">
          <a:xfrm>
            <a:off x="1022023" y="5517232"/>
            <a:ext cx="2131069" cy="1057233"/>
            <a:chOff x="712739" y="5517232"/>
            <a:chExt cx="2131069" cy="1057233"/>
          </a:xfrm>
        </p:grpSpPr>
        <p:pic>
          <p:nvPicPr>
            <p:cNvPr id="17" name="Grafik 1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gray">
            <a:xfrm>
              <a:off x="722939" y="6092825"/>
              <a:ext cx="1982137" cy="481640"/>
            </a:xfrm>
            <a:prstGeom prst="rect">
              <a:avLst/>
            </a:prstGeom>
          </p:spPr>
        </p:pic>
        <p:sp>
          <p:nvSpPr>
            <p:cNvPr id="18" name="Textfeld 17"/>
            <p:cNvSpPr txBox="1"/>
            <p:nvPr userDrawn="1"/>
          </p:nvSpPr>
          <p:spPr bwMode="gray">
            <a:xfrm>
              <a:off x="712739" y="5517232"/>
              <a:ext cx="2131069" cy="4320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de-DE" sz="900" dirty="0">
                  <a:solidFill>
                    <a:srgbClr val="000000"/>
                  </a:solidFill>
                </a:rPr>
                <a:t>Die </a:t>
              </a:r>
              <a:r>
                <a:rPr lang="de-DE" sz="900" dirty="0" err="1">
                  <a:solidFill>
                    <a:srgbClr val="000000"/>
                  </a:solidFill>
                </a:rPr>
                <a:t>NBank</a:t>
              </a:r>
              <a:r>
                <a:rPr lang="de-DE" sz="900" dirty="0">
                  <a:solidFill>
                    <a:srgbClr val="000000"/>
                  </a:solidFill>
                </a:rPr>
                <a:t> ist die Investitions- und</a:t>
              </a:r>
            </a:p>
            <a:p>
              <a:pPr>
                <a:lnSpc>
                  <a:spcPct val="130000"/>
                </a:lnSpc>
              </a:pPr>
              <a:r>
                <a:rPr lang="de-DE" sz="900" dirty="0">
                  <a:solidFill>
                    <a:srgbClr val="000000"/>
                  </a:solidFill>
                </a:rPr>
                <a:t>Förderbank des Landes Niedersachsen</a:t>
              </a:r>
            </a:p>
          </p:txBody>
        </p:sp>
      </p:grpSp>
      <p:sp>
        <p:nvSpPr>
          <p:cNvPr id="20" name="Rectangle 2">
            <a:extLst>
              <a:ext uri="{FF2B5EF4-FFF2-40B4-BE49-F238E27FC236}">
                <a16:creationId xmlns:a16="http://schemas.microsoft.com/office/drawing/2014/main" id="{16E59D5A-2E4D-AB42-97EC-698E2C9A9D8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022023" y="931059"/>
            <a:ext cx="7945967" cy="1288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de-DE" altLang="de-DE" sz="4000" b="1" kern="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dirty="0"/>
              <a:t>Vielen Dank für Ihre Aufmerksamkeit.</a:t>
            </a:r>
          </a:p>
        </p:txBody>
      </p:sp>
      <p:cxnSp>
        <p:nvCxnSpPr>
          <p:cNvPr id="21" name="Gerade Verbindung 20">
            <a:extLst>
              <a:ext uri="{FF2B5EF4-FFF2-40B4-BE49-F238E27FC236}">
                <a16:creationId xmlns:a16="http://schemas.microsoft.com/office/drawing/2014/main" id="{BAFBAE0E-5146-654E-A105-38BB16A346D8}"/>
              </a:ext>
            </a:extLst>
          </p:cNvPr>
          <p:cNvCxnSpPr>
            <a:cxnSpLocks/>
          </p:cNvCxnSpPr>
          <p:nvPr userDrawn="1"/>
        </p:nvCxnSpPr>
        <p:spPr>
          <a:xfrm flipV="1">
            <a:off x="912284" y="1033800"/>
            <a:ext cx="0" cy="1000483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fik 24">
            <a:extLst>
              <a:ext uri="{FF2B5EF4-FFF2-40B4-BE49-F238E27FC236}">
                <a16:creationId xmlns:a16="http://schemas.microsoft.com/office/drawing/2014/main" id="{DDA89A44-B4E0-4147-ACDD-135CF9844177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178317" y="5858954"/>
            <a:ext cx="2658611" cy="643974"/>
          </a:xfrm>
          <a:prstGeom prst="rect">
            <a:avLst/>
          </a:prstGeom>
        </p:spPr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79364FE-7F3F-105D-E553-09FFD2CA9E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5917" y="2428509"/>
            <a:ext cx="6118225" cy="244379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75000"/>
              <a:buFontTx/>
              <a:buNone/>
              <a:tabLst/>
              <a:defRPr/>
            </a:pPr>
            <a:r>
              <a:rPr kumimoji="0" lang="de-DE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Vorname Nachname</a:t>
            </a:r>
            <a:endParaRPr lang="de-DE" u="none" dirty="0">
              <a:solidFill>
                <a:schemeClr val="bg1"/>
              </a:solidFill>
            </a:endParaRP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C326B24-2E73-8CFE-1C34-6A6B208310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2223" y="2673408"/>
            <a:ext cx="6122640" cy="241300"/>
          </a:xfrm>
        </p:spPr>
        <p:txBody>
          <a:bodyPr/>
          <a:lstStyle>
            <a:lvl1pPr>
              <a:defRPr sz="1200" b="1">
                <a:solidFill>
                  <a:schemeClr val="bg1">
                    <a:alpha val="49155"/>
                  </a:schemeClr>
                </a:solidFill>
              </a:defRPr>
            </a:lvl1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E2E09DF1-E7C6-242F-329A-0C889FCE50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19175" y="3077555"/>
            <a:ext cx="6135688" cy="11509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E-Mail: </a:t>
            </a:r>
            <a:r>
              <a:rPr lang="de-DE" dirty="0" err="1"/>
              <a:t>vorname.nachname@nbank.de</a:t>
            </a:r>
            <a:endParaRPr lang="de-DE" dirty="0"/>
          </a:p>
          <a:p>
            <a:pPr lvl="0"/>
            <a:r>
              <a:rPr lang="de-DE" dirty="0"/>
              <a:t>Telefon: 0511 30031-9721</a:t>
            </a:r>
          </a:p>
          <a:p>
            <a:pPr lvl="0"/>
            <a:r>
              <a:rPr lang="de-DE" dirty="0"/>
              <a:t>Fax: 01709098907</a:t>
            </a:r>
          </a:p>
          <a:p>
            <a:pPr lvl="0"/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FBFE146-B126-9D2A-684F-18D5D5693B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744" y="4347879"/>
            <a:ext cx="304800" cy="3048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10F9D864-2EA0-7B77-9369-E6E1E177643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280" y="4347879"/>
            <a:ext cx="304800" cy="3048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C1AC7E4-2AA7-D4CB-A1B9-9755B352E32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816" y="4347879"/>
            <a:ext cx="304800" cy="30480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BDD2ACA-D8AB-3B04-08CF-1E1C56883059}"/>
              </a:ext>
            </a:extLst>
          </p:cNvPr>
          <p:cNvSpPr/>
          <p:nvPr userDrawn="1"/>
        </p:nvSpPr>
        <p:spPr>
          <a:xfrm>
            <a:off x="932832" y="4312806"/>
            <a:ext cx="6096000" cy="34958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Folgen Sie uns: </a:t>
            </a:r>
          </a:p>
        </p:txBody>
      </p:sp>
    </p:spTree>
    <p:extLst>
      <p:ext uri="{BB962C8B-B14F-4D97-AF65-F5344CB8AC3E}">
        <p14:creationId xmlns:p14="http://schemas.microsoft.com/office/powerpoint/2010/main" val="3157537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42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 Kapiteltrennfolie 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5"/>
          <p:cNvSpPr>
            <a:spLocks noGrp="1"/>
          </p:cNvSpPr>
          <p:nvPr>
            <p:ph type="pic" sz="quarter" idx="12"/>
          </p:nvPr>
        </p:nvSpPr>
        <p:spPr bwMode="gray">
          <a:xfrm>
            <a:off x="0" y="0"/>
            <a:ext cx="5951537" cy="6858000"/>
          </a:xfrm>
          <a:solidFill>
            <a:schemeClr val="bg2"/>
          </a:solidFill>
        </p:spPr>
        <p:txBody>
          <a:bodyPr bIns="684000" anchor="ctr" anchorCtr="0"/>
          <a:lstStyle>
            <a:lvl1pPr algn="ctr">
              <a:spcBef>
                <a:spcPts val="0"/>
              </a:spcBef>
              <a:defRPr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5pPr>
            <a:lvl6pPr marL="0" indent="0" algn="ctr"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6pPr>
            <a:lvl7pPr marL="0" indent="0" algn="ctr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7pPr>
            <a:lvl8pPr marL="0" indent="0" algn="ctr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8pPr>
            <a:lvl9pPr marL="0" indent="0" algn="ctr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8"/>
          <p:cNvSpPr>
            <a:spLocks noGrp="1"/>
          </p:cNvSpPr>
          <p:nvPr>
            <p:ph type="body" sz="quarter" idx="10"/>
          </p:nvPr>
        </p:nvSpPr>
        <p:spPr bwMode="gray">
          <a:xfrm>
            <a:off x="6240464" y="2030722"/>
            <a:ext cx="788985" cy="738664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4800" b="1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4800" b="1">
                <a:solidFill>
                  <a:schemeClr val="accent4"/>
                </a:solidFill>
              </a:defRPr>
            </a:lvl2pPr>
            <a:lvl3pPr marL="0" indent="0">
              <a:spcBef>
                <a:spcPts val="0"/>
              </a:spcBef>
              <a:buNone/>
              <a:defRPr sz="4800" b="1">
                <a:solidFill>
                  <a:schemeClr val="accent4"/>
                </a:solidFill>
              </a:defRPr>
            </a:lvl3pPr>
            <a:lvl4pPr marL="0" indent="0">
              <a:spcBef>
                <a:spcPts val="0"/>
              </a:spcBef>
              <a:buNone/>
              <a:defRPr sz="4800" b="1">
                <a:solidFill>
                  <a:schemeClr val="accent4"/>
                </a:solidFill>
              </a:defRPr>
            </a:lvl4pPr>
            <a:lvl5pPr marL="0" indent="0">
              <a:spcBef>
                <a:spcPts val="0"/>
              </a:spcBef>
              <a:buNone/>
              <a:tabLst/>
              <a:defRPr sz="4800" b="1">
                <a:solidFill>
                  <a:schemeClr val="accent4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4800" b="1">
                <a:solidFill>
                  <a:schemeClr val="accent4"/>
                </a:solidFill>
              </a:defRPr>
            </a:lvl6pPr>
            <a:lvl7pPr marL="0" indent="0">
              <a:spcBef>
                <a:spcPts val="0"/>
              </a:spcBef>
              <a:buNone/>
              <a:defRPr sz="4800" b="1">
                <a:solidFill>
                  <a:schemeClr val="accent4"/>
                </a:solidFill>
              </a:defRPr>
            </a:lvl7pPr>
            <a:lvl8pPr marL="0" indent="0">
              <a:spcBef>
                <a:spcPts val="0"/>
              </a:spcBef>
              <a:buNone/>
              <a:defRPr sz="4800" b="1">
                <a:solidFill>
                  <a:schemeClr val="accent4"/>
                </a:solidFill>
              </a:defRPr>
            </a:lvl8pPr>
            <a:lvl9pPr marL="0" indent="0">
              <a:spcBef>
                <a:spcPts val="0"/>
              </a:spcBef>
              <a:buNone/>
              <a:defRPr sz="4800" b="1">
                <a:solidFill>
                  <a:schemeClr val="accent4"/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0465" y="2832886"/>
            <a:ext cx="5508623" cy="2215991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4800"/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4800" b="1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4800" b="1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4800" b="1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4800" b="1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4800" b="1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4800" b="1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4800" b="1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4800" b="1">
                <a:solidFill>
                  <a:schemeClr val="tx1"/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16725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3EAC357-D80B-2061-B731-34B7CA6EC4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33142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 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442913" y="715687"/>
            <a:ext cx="11304000" cy="276999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 bwMode="gray">
          <a:xfrm>
            <a:off x="442801" y="1011600"/>
            <a:ext cx="11304000" cy="276999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800" b="1">
                <a:solidFill>
                  <a:schemeClr val="accent4"/>
                </a:solidFill>
              </a:defRPr>
            </a:lvl1pPr>
            <a:lvl2pPr>
              <a:spcBef>
                <a:spcPts val="0"/>
              </a:spcBef>
              <a:defRPr b="1">
                <a:solidFill>
                  <a:schemeClr val="accent4"/>
                </a:solidFill>
              </a:defRPr>
            </a:lvl2pPr>
            <a:lvl3pPr marL="0" indent="0">
              <a:spcBef>
                <a:spcPts val="0"/>
              </a:spcBef>
              <a:buNone/>
              <a:defRPr b="1">
                <a:solidFill>
                  <a:schemeClr val="accent4"/>
                </a:solidFill>
              </a:defRPr>
            </a:lvl3pPr>
            <a:lvl4pPr marL="0" indent="0">
              <a:spcBef>
                <a:spcPts val="0"/>
              </a:spcBef>
              <a:buNone/>
              <a:defRPr sz="1800" b="1">
                <a:solidFill>
                  <a:schemeClr val="accent4"/>
                </a:solidFill>
              </a:defRPr>
            </a:lvl4pPr>
            <a:lvl5pPr marL="0" indent="0">
              <a:spcBef>
                <a:spcPts val="0"/>
              </a:spcBef>
              <a:buNone/>
              <a:defRPr sz="1800" b="1">
                <a:solidFill>
                  <a:schemeClr val="accent4"/>
                </a:solidFill>
              </a:defRPr>
            </a:lvl5pPr>
            <a:lvl6pPr marL="0" indent="0">
              <a:spcBef>
                <a:spcPts val="0"/>
              </a:spcBef>
              <a:buNone/>
              <a:defRPr b="1">
                <a:solidFill>
                  <a:schemeClr val="accent4"/>
                </a:solidFill>
              </a:defRPr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5"/>
          </p:nvPr>
        </p:nvSpPr>
        <p:spPr bwMode="gray">
          <a:xfrm>
            <a:off x="442913" y="5954326"/>
            <a:ext cx="11306175" cy="138499"/>
          </a:xfrm>
        </p:spPr>
        <p:txBody>
          <a:bodyPr anchor="b" anchorCtr="0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2797A4FC-DB49-4913-98F9-20C43DDC9DB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42913" y="6319838"/>
            <a:ext cx="8712200" cy="138112"/>
          </a:xfrm>
        </p:spPr>
        <p:txBody>
          <a:bodyPr/>
          <a:lstStyle>
            <a:lvl1pPr algn="l">
              <a:defRPr sz="900"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05D29426-5248-46BA-925D-2283791A073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anchor="b"/>
          <a:lstStyle>
            <a:lvl1pPr algn="l">
              <a:defRPr sz="900"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Hier steht der übergeordnete Präsentationstitel (Einfügen → Kopf- und Fußzeile)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0E883891-7D69-4BC3-8F8B-E5E1169D957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algn="l">
              <a:defRPr sz="900" b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976F008-D0AB-4213-A9C1-6B1CAE5DEA5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75638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 Titel, 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442913" y="438688"/>
            <a:ext cx="5508625" cy="553998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42914" y="1700213"/>
            <a:ext cx="5508624" cy="4392612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 bwMode="gray">
          <a:xfrm>
            <a:off x="442801" y="1011600"/>
            <a:ext cx="5508624" cy="276999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800" b="1">
                <a:solidFill>
                  <a:schemeClr val="accent4"/>
                </a:solidFill>
              </a:defRPr>
            </a:lvl1pPr>
            <a:lvl2pPr>
              <a:spcBef>
                <a:spcPts val="0"/>
              </a:spcBef>
              <a:defRPr b="1">
                <a:solidFill>
                  <a:schemeClr val="accent4"/>
                </a:solidFill>
              </a:defRPr>
            </a:lvl2pPr>
            <a:lvl3pPr marL="0" indent="0">
              <a:spcBef>
                <a:spcPts val="0"/>
              </a:spcBef>
              <a:buNone/>
              <a:defRPr b="1">
                <a:solidFill>
                  <a:schemeClr val="accent4"/>
                </a:solidFill>
              </a:defRPr>
            </a:lvl3pPr>
            <a:lvl4pPr marL="0" indent="0">
              <a:spcBef>
                <a:spcPts val="0"/>
              </a:spcBef>
              <a:buNone/>
              <a:defRPr sz="1800" b="1">
                <a:solidFill>
                  <a:schemeClr val="accent4"/>
                </a:solidFill>
              </a:defRPr>
            </a:lvl4pPr>
            <a:lvl5pPr marL="0" indent="0">
              <a:spcBef>
                <a:spcPts val="0"/>
              </a:spcBef>
              <a:buNone/>
              <a:defRPr sz="1800" b="1">
                <a:solidFill>
                  <a:schemeClr val="accent4"/>
                </a:solidFill>
              </a:defRPr>
            </a:lvl5pPr>
            <a:lvl6pPr marL="0" indent="0">
              <a:spcBef>
                <a:spcPts val="0"/>
              </a:spcBef>
              <a:buNone/>
              <a:defRPr b="1">
                <a:solidFill>
                  <a:schemeClr val="accent4"/>
                </a:solidFill>
              </a:defRPr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5"/>
          </p:nvPr>
        </p:nvSpPr>
        <p:spPr bwMode="gray">
          <a:xfrm>
            <a:off x="442913" y="5954326"/>
            <a:ext cx="5508000" cy="138499"/>
          </a:xfrm>
        </p:spPr>
        <p:txBody>
          <a:bodyPr anchor="b" anchorCtr="0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Bildplatzhalter 5"/>
          <p:cNvSpPr>
            <a:spLocks noGrp="1"/>
          </p:cNvSpPr>
          <p:nvPr>
            <p:ph type="pic" sz="quarter" idx="12"/>
          </p:nvPr>
        </p:nvSpPr>
        <p:spPr bwMode="gray">
          <a:xfrm>
            <a:off x="6240464" y="0"/>
            <a:ext cx="5951536" cy="6092825"/>
          </a:xfrm>
          <a:solidFill>
            <a:schemeClr val="bg2"/>
          </a:solidFill>
        </p:spPr>
        <p:txBody>
          <a:bodyPr bIns="900000" anchor="ctr" anchorCtr="0"/>
          <a:lstStyle>
            <a:lvl1pPr algn="ctr">
              <a:spcBef>
                <a:spcPts val="0"/>
              </a:spcBef>
              <a:defRPr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5pPr>
            <a:lvl6pPr marL="0" indent="0" algn="ctr"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6pPr>
            <a:lvl7pPr marL="0" indent="0" algn="ctr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7pPr>
            <a:lvl8pPr marL="0" indent="0" algn="ctr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8pPr>
            <a:lvl9pPr marL="0" indent="0" algn="ctr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59177214-BD75-400B-B9A1-8349721FA09D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42913" y="6319838"/>
            <a:ext cx="8712200" cy="138112"/>
          </a:xfrm>
        </p:spPr>
        <p:txBody>
          <a:bodyPr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E1E57613-BDDA-4742-A77F-8C96D259E3F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anchor="b"/>
          <a:lstStyle>
            <a:lvl1pPr algn="l">
              <a:defRPr sz="900"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Hier steht der übergeordnete Präsentationstitel (Einfügen → Kopf- und Fußzeile)</a:t>
            </a: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80367093-1A55-4588-ADBC-A616209D74F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algn="l">
              <a:defRPr sz="900" b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4A9F94A-2DDA-4367-8707-A44C1CCF7C4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532610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genda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442913" y="715687"/>
            <a:ext cx="5508625" cy="276999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Bildplatzhalter 5"/>
          <p:cNvSpPr>
            <a:spLocks noGrp="1"/>
          </p:cNvSpPr>
          <p:nvPr>
            <p:ph type="pic" sz="quarter" idx="12"/>
          </p:nvPr>
        </p:nvSpPr>
        <p:spPr bwMode="gray">
          <a:xfrm>
            <a:off x="6240463" y="0"/>
            <a:ext cx="5951537" cy="6858000"/>
          </a:xfrm>
          <a:solidFill>
            <a:schemeClr val="bg2"/>
          </a:solidFill>
        </p:spPr>
        <p:txBody>
          <a:bodyPr bIns="900000" anchor="ctr" anchorCtr="0"/>
          <a:lstStyle>
            <a:lvl1pPr algn="ctr">
              <a:spcBef>
                <a:spcPts val="0"/>
              </a:spcBef>
              <a:defRPr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5pPr>
            <a:lvl6pPr marL="0" indent="0" algn="ctr"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6pPr>
            <a:lvl7pPr marL="0" indent="0" algn="ctr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7pPr>
            <a:lvl8pPr marL="0" indent="0" algn="ctr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8pPr>
            <a:lvl9pPr marL="0" indent="0" algn="ctr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8"/>
          <p:cNvSpPr>
            <a:spLocks noGrp="1"/>
          </p:cNvSpPr>
          <p:nvPr>
            <p:ph type="body" sz="quarter" idx="10"/>
          </p:nvPr>
        </p:nvSpPr>
        <p:spPr bwMode="gray">
          <a:xfrm>
            <a:off x="442913" y="1700213"/>
            <a:ext cx="324000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2pPr>
            <a:lvl3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4pPr>
            <a:lvl5pPr marL="0" indent="0">
              <a:spcBef>
                <a:spcPts val="0"/>
              </a:spcBef>
              <a:buNone/>
              <a:tabLst/>
              <a:defRPr sz="2000" b="1">
                <a:solidFill>
                  <a:schemeClr val="accent4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6pPr>
            <a:lvl7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7pPr>
            <a:lvl8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8pPr>
            <a:lvl9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871919" y="1700213"/>
            <a:ext cx="5076000" cy="58477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2000"/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14"/>
          </p:nvPr>
        </p:nvSpPr>
        <p:spPr bwMode="gray">
          <a:xfrm>
            <a:off x="442913" y="2461780"/>
            <a:ext cx="324000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2pPr>
            <a:lvl3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4pPr>
            <a:lvl5pPr marL="0" indent="0">
              <a:spcBef>
                <a:spcPts val="0"/>
              </a:spcBef>
              <a:buNone/>
              <a:tabLst/>
              <a:defRPr sz="2000" b="1">
                <a:solidFill>
                  <a:schemeClr val="accent4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6pPr>
            <a:lvl7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7pPr>
            <a:lvl8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8pPr>
            <a:lvl9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15" name="Textplatzhalter 8"/>
          <p:cNvSpPr>
            <a:spLocks noGrp="1"/>
          </p:cNvSpPr>
          <p:nvPr>
            <p:ph type="body" sz="quarter" idx="15"/>
          </p:nvPr>
        </p:nvSpPr>
        <p:spPr bwMode="gray">
          <a:xfrm>
            <a:off x="871919" y="2461780"/>
            <a:ext cx="5076000" cy="58477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2000"/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</p:txBody>
      </p:sp>
      <p:sp>
        <p:nvSpPr>
          <p:cNvPr id="16" name="Textplatzhalter 8"/>
          <p:cNvSpPr>
            <a:spLocks noGrp="1"/>
          </p:cNvSpPr>
          <p:nvPr>
            <p:ph type="body" sz="quarter" idx="16"/>
          </p:nvPr>
        </p:nvSpPr>
        <p:spPr bwMode="gray">
          <a:xfrm>
            <a:off x="442913" y="3223347"/>
            <a:ext cx="324000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2pPr>
            <a:lvl3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4pPr>
            <a:lvl5pPr marL="0" indent="0">
              <a:spcBef>
                <a:spcPts val="0"/>
              </a:spcBef>
              <a:buNone/>
              <a:tabLst/>
              <a:defRPr sz="2000" b="1">
                <a:solidFill>
                  <a:schemeClr val="accent4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6pPr>
            <a:lvl7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7pPr>
            <a:lvl8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8pPr>
            <a:lvl9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17" name="Textplatzhalter 8"/>
          <p:cNvSpPr>
            <a:spLocks noGrp="1"/>
          </p:cNvSpPr>
          <p:nvPr>
            <p:ph type="body" sz="quarter" idx="17"/>
          </p:nvPr>
        </p:nvSpPr>
        <p:spPr bwMode="gray">
          <a:xfrm>
            <a:off x="871919" y="3223347"/>
            <a:ext cx="5076000" cy="58477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2000"/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</p:txBody>
      </p:sp>
      <p:sp>
        <p:nvSpPr>
          <p:cNvPr id="18" name="Textplatzhalter 8"/>
          <p:cNvSpPr>
            <a:spLocks noGrp="1"/>
          </p:cNvSpPr>
          <p:nvPr>
            <p:ph type="body" sz="quarter" idx="18"/>
          </p:nvPr>
        </p:nvSpPr>
        <p:spPr bwMode="gray">
          <a:xfrm>
            <a:off x="442913" y="3984914"/>
            <a:ext cx="324000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2pPr>
            <a:lvl3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4pPr>
            <a:lvl5pPr marL="0" indent="0">
              <a:spcBef>
                <a:spcPts val="0"/>
              </a:spcBef>
              <a:buNone/>
              <a:tabLst/>
              <a:defRPr sz="2000" b="1">
                <a:solidFill>
                  <a:schemeClr val="accent4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6pPr>
            <a:lvl7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7pPr>
            <a:lvl8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8pPr>
            <a:lvl9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19" name="Textplatzhalter 8"/>
          <p:cNvSpPr>
            <a:spLocks noGrp="1"/>
          </p:cNvSpPr>
          <p:nvPr>
            <p:ph type="body" sz="quarter" idx="19"/>
          </p:nvPr>
        </p:nvSpPr>
        <p:spPr bwMode="gray">
          <a:xfrm>
            <a:off x="871919" y="3984914"/>
            <a:ext cx="5076000" cy="58477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2000"/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</p:txBody>
      </p:sp>
      <p:sp>
        <p:nvSpPr>
          <p:cNvPr id="20" name="Textplatzhalter 8"/>
          <p:cNvSpPr>
            <a:spLocks noGrp="1"/>
          </p:cNvSpPr>
          <p:nvPr>
            <p:ph type="body" sz="quarter" idx="20"/>
          </p:nvPr>
        </p:nvSpPr>
        <p:spPr bwMode="gray">
          <a:xfrm>
            <a:off x="442913" y="4746481"/>
            <a:ext cx="324000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2pPr>
            <a:lvl3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4pPr>
            <a:lvl5pPr marL="0" indent="0">
              <a:spcBef>
                <a:spcPts val="0"/>
              </a:spcBef>
              <a:buNone/>
              <a:tabLst/>
              <a:defRPr sz="2000" b="1">
                <a:solidFill>
                  <a:schemeClr val="accent4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6pPr>
            <a:lvl7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7pPr>
            <a:lvl8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8pPr>
            <a:lvl9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21" name="Textplatzhalter 8"/>
          <p:cNvSpPr>
            <a:spLocks noGrp="1"/>
          </p:cNvSpPr>
          <p:nvPr>
            <p:ph type="body" sz="quarter" idx="21"/>
          </p:nvPr>
        </p:nvSpPr>
        <p:spPr bwMode="gray">
          <a:xfrm>
            <a:off x="871919" y="4746481"/>
            <a:ext cx="5076000" cy="58477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2000"/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</p:txBody>
      </p:sp>
      <p:sp>
        <p:nvSpPr>
          <p:cNvPr id="22" name="Textplatzhalter 8"/>
          <p:cNvSpPr>
            <a:spLocks noGrp="1"/>
          </p:cNvSpPr>
          <p:nvPr>
            <p:ph type="body" sz="quarter" idx="22"/>
          </p:nvPr>
        </p:nvSpPr>
        <p:spPr bwMode="gray">
          <a:xfrm>
            <a:off x="442913" y="5508050"/>
            <a:ext cx="324000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2pPr>
            <a:lvl3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3pPr>
            <a:lvl4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4pPr>
            <a:lvl5pPr marL="0" indent="0">
              <a:spcBef>
                <a:spcPts val="0"/>
              </a:spcBef>
              <a:buNone/>
              <a:tabLst/>
              <a:defRPr sz="2000" b="1">
                <a:solidFill>
                  <a:schemeClr val="accent4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6pPr>
            <a:lvl7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7pPr>
            <a:lvl8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8pPr>
            <a:lvl9pPr marL="0" indent="0">
              <a:spcBef>
                <a:spcPts val="0"/>
              </a:spcBef>
              <a:buNone/>
              <a:defRPr sz="2000" b="1">
                <a:solidFill>
                  <a:schemeClr val="accent4"/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23" name="Textplatzhalter 8"/>
          <p:cNvSpPr>
            <a:spLocks noGrp="1"/>
          </p:cNvSpPr>
          <p:nvPr>
            <p:ph type="body" sz="quarter" idx="23"/>
          </p:nvPr>
        </p:nvSpPr>
        <p:spPr bwMode="gray">
          <a:xfrm>
            <a:off x="871919" y="5508050"/>
            <a:ext cx="5076000" cy="58477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2000"/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712720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 Titelfolie 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7">
            <a:extLst>
              <a:ext uri="{FF2B5EF4-FFF2-40B4-BE49-F238E27FC236}">
                <a16:creationId xmlns:a16="http://schemas.microsoft.com/office/drawing/2014/main" id="{37B95340-CAD9-4166-AA6F-8FAFE184A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40" b="5426"/>
          <a:stretch>
            <a:fillRect/>
          </a:stretch>
        </p:blipFill>
        <p:spPr bwMode="gray">
          <a:xfrm>
            <a:off x="0" y="0"/>
            <a:ext cx="121824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A0CA8E7-66DD-404F-B85C-9B32074DC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gray">
          <a:xfrm>
            <a:off x="9088438" y="5711825"/>
            <a:ext cx="2659062" cy="650875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0AD81D8A-C489-4492-B797-8240A741FF07}"/>
              </a:ext>
            </a:extLst>
          </p:cNvPr>
          <p:cNvSpPr/>
          <p:nvPr/>
        </p:nvSpPr>
        <p:spPr bwMode="gray">
          <a:xfrm>
            <a:off x="0" y="0"/>
            <a:ext cx="12192000" cy="518477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None/>
              <a:defRPr/>
            </a:pPr>
            <a:endParaRPr lang="de-DE" sz="100" dirty="0">
              <a:noFill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EF8DAC2F-117A-4328-8873-823DD1E05175}"/>
              </a:ext>
            </a:extLst>
          </p:cNvPr>
          <p:cNvSpPr txBox="1"/>
          <p:nvPr userDrawn="1"/>
        </p:nvSpPr>
        <p:spPr>
          <a:xfrm rot="16200000">
            <a:off x="10956292" y="4050153"/>
            <a:ext cx="2003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rgbClr val="EBEBEB"/>
                </a:solidFill>
              </a:rPr>
              <a:t>© NBank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806201" y="2254332"/>
            <a:ext cx="8388000" cy="1107996"/>
          </a:xfrm>
        </p:spPr>
        <p:txBody>
          <a:bodyPr>
            <a:spAutoFit/>
          </a:bodyPr>
          <a:lstStyle>
            <a:lvl1pPr algn="l"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806201" y="3454403"/>
            <a:ext cx="8388000" cy="307777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4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 algn="l">
              <a:spcBef>
                <a:spcPts val="0"/>
              </a:spcBef>
              <a:buNone/>
              <a:tabLst/>
              <a:defRPr sz="2000">
                <a:solidFill>
                  <a:schemeClr val="accent4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000" b="0">
                <a:solidFill>
                  <a:schemeClr val="accent4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000" b="0"/>
            </a:lvl8pPr>
            <a:lvl9pPr marL="0" indent="0" algn="l">
              <a:spcBef>
                <a:spcPts val="0"/>
              </a:spcBef>
              <a:buNone/>
              <a:defRPr sz="2000" b="0"/>
            </a:lvl9pPr>
          </a:lstStyle>
          <a:p>
            <a:pPr lvl="0"/>
            <a:r>
              <a:rPr lang="de-DE" noProof="0"/>
              <a:t>Master-Untertitelformat bearbeiten</a:t>
            </a:r>
            <a:endParaRPr lang="de-DE" noProof="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 bwMode="gray">
          <a:xfrm>
            <a:off x="806201" y="349251"/>
            <a:ext cx="2680221" cy="138499"/>
          </a:xfr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9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tabLst/>
              <a:defRPr sz="9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900" b="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900" b="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900" b="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9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noProof="0" dirty="0"/>
              <a:t>Mastertextformat bearbeiten</a:t>
            </a:r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1"/>
          </p:nvPr>
        </p:nvSpPr>
        <p:spPr bwMode="gray">
          <a:xfrm>
            <a:off x="806201" y="4466836"/>
            <a:ext cx="8388000" cy="215444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988430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442913" y="715687"/>
            <a:ext cx="11304000" cy="276999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42914" y="1700213"/>
            <a:ext cx="11304000" cy="4392612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 bwMode="gray">
          <a:xfrm>
            <a:off x="442801" y="1011600"/>
            <a:ext cx="11304000" cy="276999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800" b="1">
                <a:solidFill>
                  <a:schemeClr val="accent4"/>
                </a:solidFill>
              </a:defRPr>
            </a:lvl1pPr>
            <a:lvl2pPr>
              <a:spcBef>
                <a:spcPts val="0"/>
              </a:spcBef>
              <a:defRPr b="1">
                <a:solidFill>
                  <a:schemeClr val="accent4"/>
                </a:solidFill>
              </a:defRPr>
            </a:lvl2pPr>
            <a:lvl3pPr marL="0" indent="0">
              <a:spcBef>
                <a:spcPts val="0"/>
              </a:spcBef>
              <a:buNone/>
              <a:defRPr b="1">
                <a:solidFill>
                  <a:schemeClr val="accent4"/>
                </a:solidFill>
              </a:defRPr>
            </a:lvl3pPr>
            <a:lvl4pPr marL="0" indent="0">
              <a:spcBef>
                <a:spcPts val="0"/>
              </a:spcBef>
              <a:buNone/>
              <a:defRPr sz="1800" b="1">
                <a:solidFill>
                  <a:schemeClr val="accent4"/>
                </a:solidFill>
              </a:defRPr>
            </a:lvl4pPr>
            <a:lvl5pPr marL="0" indent="0">
              <a:spcBef>
                <a:spcPts val="0"/>
              </a:spcBef>
              <a:buNone/>
              <a:defRPr sz="1800" b="1">
                <a:solidFill>
                  <a:schemeClr val="accent4"/>
                </a:solidFill>
              </a:defRPr>
            </a:lvl5pPr>
            <a:lvl6pPr marL="0" indent="0">
              <a:spcBef>
                <a:spcPts val="0"/>
              </a:spcBef>
              <a:buNone/>
              <a:defRPr b="1">
                <a:solidFill>
                  <a:schemeClr val="accent4"/>
                </a:solidFill>
              </a:defRPr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5"/>
          </p:nvPr>
        </p:nvSpPr>
        <p:spPr bwMode="gray">
          <a:xfrm>
            <a:off x="442913" y="5954326"/>
            <a:ext cx="11304000" cy="138499"/>
          </a:xfrm>
        </p:spPr>
        <p:txBody>
          <a:bodyPr anchor="b" anchorCtr="0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E119C1D1-3FF3-443B-A3F8-D94229C3292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42913" y="6319838"/>
            <a:ext cx="8712200" cy="138112"/>
          </a:xfrm>
        </p:spPr>
        <p:txBody>
          <a:bodyPr/>
          <a:lstStyle>
            <a:lvl1pPr algn="l">
              <a:defRPr sz="900"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83115454-8329-4715-98DA-3CF2A9AB61B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anchor="b"/>
          <a:lstStyle>
            <a:lvl1pPr algn="l">
              <a:defRPr sz="900"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Hier steht der übergeordnete Präsentationstitel (Einfügen → Kopf- und Fußzeile)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EBEBA487-D6CE-478B-BE3E-14D1267EC81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algn="l">
              <a:defRPr sz="900" b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EC8E797-6F07-4330-97DD-894CE13F477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960659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 Titel und Text (zweispalti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442913" y="715687"/>
            <a:ext cx="11304000" cy="276999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42914" y="1700213"/>
            <a:ext cx="5508624" cy="4392612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 bwMode="gray">
          <a:xfrm>
            <a:off x="442801" y="1011600"/>
            <a:ext cx="11304000" cy="276999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1800" b="1">
                <a:solidFill>
                  <a:schemeClr val="accent4"/>
                </a:solidFill>
              </a:defRPr>
            </a:lvl1pPr>
            <a:lvl2pPr>
              <a:spcBef>
                <a:spcPts val="0"/>
              </a:spcBef>
              <a:defRPr b="1">
                <a:solidFill>
                  <a:schemeClr val="accent4"/>
                </a:solidFill>
              </a:defRPr>
            </a:lvl2pPr>
            <a:lvl3pPr marL="0" indent="0">
              <a:spcBef>
                <a:spcPts val="0"/>
              </a:spcBef>
              <a:buNone/>
              <a:defRPr b="1">
                <a:solidFill>
                  <a:schemeClr val="accent4"/>
                </a:solidFill>
              </a:defRPr>
            </a:lvl3pPr>
            <a:lvl4pPr marL="0" indent="0">
              <a:spcBef>
                <a:spcPts val="0"/>
              </a:spcBef>
              <a:buNone/>
              <a:defRPr sz="1800" b="1">
                <a:solidFill>
                  <a:schemeClr val="accent4"/>
                </a:solidFill>
              </a:defRPr>
            </a:lvl4pPr>
            <a:lvl5pPr marL="0" indent="0">
              <a:spcBef>
                <a:spcPts val="0"/>
              </a:spcBef>
              <a:buNone/>
              <a:defRPr sz="1800" b="1">
                <a:solidFill>
                  <a:schemeClr val="accent4"/>
                </a:solidFill>
              </a:defRPr>
            </a:lvl5pPr>
            <a:lvl6pPr marL="0" indent="0">
              <a:spcBef>
                <a:spcPts val="0"/>
              </a:spcBef>
              <a:buNone/>
              <a:defRPr b="1">
                <a:solidFill>
                  <a:schemeClr val="accent4"/>
                </a:solidFill>
              </a:defRPr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5"/>
          </p:nvPr>
        </p:nvSpPr>
        <p:spPr bwMode="gray">
          <a:xfrm>
            <a:off x="442913" y="5954326"/>
            <a:ext cx="11304000" cy="138499"/>
          </a:xfrm>
        </p:spPr>
        <p:txBody>
          <a:bodyPr anchor="b" anchorCtr="0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9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platzhalter 6"/>
          <p:cNvSpPr>
            <a:spLocks noGrp="1"/>
          </p:cNvSpPr>
          <p:nvPr>
            <p:ph type="body" sz="quarter" idx="16"/>
          </p:nvPr>
        </p:nvSpPr>
        <p:spPr bwMode="gray">
          <a:xfrm>
            <a:off x="6240465" y="1700213"/>
            <a:ext cx="5508624" cy="4392612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DAAB5F7C-3A56-4DD2-BCBE-570252C0DBD3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442913" y="6319838"/>
            <a:ext cx="8712200" cy="138112"/>
          </a:xfrm>
        </p:spPr>
        <p:txBody>
          <a:bodyPr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E481ACFA-F754-40BA-B44A-1BC227B176A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anchor="b"/>
          <a:lstStyle>
            <a:lvl1pPr algn="l">
              <a:defRPr sz="900"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Hier steht der übergeordnete Präsentationstitel (Einfügen → Kopf- und Fußzeile)</a:t>
            </a: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CA10F99A-F0C2-47BE-BFAA-D3F0E7EBAAE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algn="l">
              <a:defRPr sz="900" b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776CDE8-7AD0-45DA-BDD2-AB513998365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56364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FEDEBC9E-5C88-47A5-AE49-2544B4AB2EDE}"/>
              </a:ext>
            </a:extLst>
          </p:cNvPr>
          <p:cNvSpPr/>
          <p:nvPr/>
        </p:nvSpPr>
        <p:spPr bwMode="ltGray">
          <a:xfrm>
            <a:off x="0" y="0"/>
            <a:ext cx="12192000" cy="5184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None/>
              <a:defRPr/>
            </a:pPr>
            <a:endParaRPr lang="de-DE" sz="100" dirty="0">
              <a:noFill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10A5C95-C281-4B94-BFF7-278C49F53769}"/>
              </a:ext>
            </a:extLst>
          </p:cNvPr>
          <p:cNvSpPr/>
          <p:nvPr/>
        </p:nvSpPr>
        <p:spPr bwMode="white">
          <a:xfrm>
            <a:off x="806450" y="2700338"/>
            <a:ext cx="5148263" cy="492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indent="-365760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/>
            </a:pPr>
            <a:r>
              <a:rPr lang="de-DE" sz="1600" dirty="0">
                <a:solidFill>
                  <a:schemeClr val="bg1"/>
                </a:solidFill>
              </a:rPr>
              <a:t>Mehr Informationen zur </a:t>
            </a:r>
            <a:r>
              <a:rPr lang="de-DE" sz="1600" dirty="0" err="1">
                <a:solidFill>
                  <a:schemeClr val="bg1"/>
                </a:solidFill>
              </a:rPr>
              <a:t>NBank</a:t>
            </a:r>
            <a:r>
              <a:rPr lang="de-DE" sz="1600" dirty="0">
                <a:solidFill>
                  <a:schemeClr val="bg1"/>
                </a:solidFill>
              </a:rPr>
              <a:t> finden Sie unter </a:t>
            </a:r>
            <a:r>
              <a:rPr lang="de-DE" sz="1600" b="1" dirty="0">
                <a:solidFill>
                  <a:schemeClr val="bg1"/>
                </a:solidFill>
              </a:rPr>
              <a:t>www.nbank.de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138A5591-2F27-4915-BB7E-A0D768F4F09B}"/>
              </a:ext>
            </a:extLst>
          </p:cNvPr>
          <p:cNvSpPr/>
          <p:nvPr/>
        </p:nvSpPr>
        <p:spPr bwMode="white">
          <a:xfrm>
            <a:off x="806450" y="3351213"/>
            <a:ext cx="5148263" cy="1292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/>
            </a:pPr>
            <a:r>
              <a:rPr lang="de-DE" sz="1600" dirty="0">
                <a:solidFill>
                  <a:schemeClr val="bg1"/>
                </a:solidFill>
              </a:rPr>
              <a:t>Rufen Sie uns gerne an: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/>
            </a:pPr>
            <a:r>
              <a:rPr lang="de-DE" sz="1600" dirty="0">
                <a:solidFill>
                  <a:schemeClr val="bg1"/>
                </a:solidFill>
              </a:rPr>
              <a:t>Montag bis Freitag von 8.00 bis 17.00 Uhr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/>
            </a:pPr>
            <a:r>
              <a:rPr lang="de-DE" sz="1600" dirty="0">
                <a:solidFill>
                  <a:schemeClr val="bg1"/>
                </a:solidFill>
              </a:rPr>
              <a:t>Unsere Infoline: 0511 30031-9333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/>
            </a:pPr>
            <a:r>
              <a:rPr lang="de-DE" sz="1600" dirty="0">
                <a:solidFill>
                  <a:schemeClr val="bg1"/>
                </a:solidFill>
              </a:rPr>
              <a:t>Folgen Sie uns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CD5EBDB-4A30-47F9-9968-D8A9114B3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gray">
          <a:xfrm>
            <a:off x="9088438" y="5711825"/>
            <a:ext cx="2659062" cy="650875"/>
          </a:xfrm>
          <a:prstGeom prst="rect">
            <a:avLst/>
          </a:prstGeom>
        </p:spPr>
      </p:pic>
      <p:grpSp>
        <p:nvGrpSpPr>
          <p:cNvPr id="8" name="Gruppieren 11">
            <a:extLst>
              <a:ext uri="{FF2B5EF4-FFF2-40B4-BE49-F238E27FC236}">
                <a16:creationId xmlns:a16="http://schemas.microsoft.com/office/drawing/2014/main" id="{8191A3E3-8A35-4087-8532-CEC75598C181}"/>
              </a:ext>
            </a:extLst>
          </p:cNvPr>
          <p:cNvGrpSpPr>
            <a:grpSpLocks/>
          </p:cNvGrpSpPr>
          <p:nvPr/>
        </p:nvGrpSpPr>
        <p:grpSpPr bwMode="auto">
          <a:xfrm>
            <a:off x="446088" y="5360988"/>
            <a:ext cx="1970087" cy="1187450"/>
            <a:chOff x="445910" y="5361070"/>
            <a:chExt cx="1970472" cy="1188000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0DF8BBE7-DBFE-4963-9B17-B22693E78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5910" y="6094835"/>
              <a:ext cx="1970472" cy="454235"/>
            </a:xfrm>
            <a:prstGeom prst="rect">
              <a:avLst/>
            </a:prstGeom>
          </p:spPr>
        </p:pic>
        <p:grpSp>
          <p:nvGrpSpPr>
            <p:cNvPr id="10" name="Gruppieren 14">
              <a:extLst>
                <a:ext uri="{FF2B5EF4-FFF2-40B4-BE49-F238E27FC236}">
                  <a16:creationId xmlns:a16="http://schemas.microsoft.com/office/drawing/2014/main" id="{A3DAF3C6-E462-4F7B-8875-7C6BD93973A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45910" y="5361070"/>
              <a:ext cx="1850400" cy="257030"/>
              <a:chOff x="4035599" y="5706136"/>
              <a:chExt cx="2838112" cy="394238"/>
            </a:xfrm>
          </p:grpSpPr>
          <p:sp>
            <p:nvSpPr>
              <p:cNvPr id="11" name="Freihandform: Form 15">
                <a:extLst>
                  <a:ext uri="{FF2B5EF4-FFF2-40B4-BE49-F238E27FC236}">
                    <a16:creationId xmlns:a16="http://schemas.microsoft.com/office/drawing/2014/main" id="{0FCDB47B-8258-41DA-BD02-4DBA88C464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6887" y="5967059"/>
                <a:ext cx="2836824" cy="133315"/>
              </a:xfrm>
              <a:custGeom>
                <a:avLst/>
                <a:gdLst/>
                <a:ahLst/>
                <a:cxnLst/>
                <a:rect l="0" t="0" r="r" b="b"/>
                <a:pathLst>
                  <a:path w="2836824" h="133315">
                    <a:moveTo>
                      <a:pt x="2836825" y="131106"/>
                    </a:moveTo>
                    <a:lnTo>
                      <a:pt x="2836825" y="126318"/>
                    </a:lnTo>
                    <a:cubicBezTo>
                      <a:pt x="2826145" y="125214"/>
                      <a:pt x="2825224" y="124477"/>
                      <a:pt x="2825224" y="111956"/>
                    </a:cubicBezTo>
                    <a:lnTo>
                      <a:pt x="2825224" y="76417"/>
                    </a:lnTo>
                    <a:cubicBezTo>
                      <a:pt x="2825224" y="58740"/>
                      <a:pt x="2816017" y="48428"/>
                      <a:pt x="2801471" y="48428"/>
                    </a:cubicBezTo>
                    <a:cubicBezTo>
                      <a:pt x="2796130" y="48428"/>
                      <a:pt x="2791343" y="50638"/>
                      <a:pt x="2786187" y="53952"/>
                    </a:cubicBezTo>
                    <a:cubicBezTo>
                      <a:pt x="2781584" y="57083"/>
                      <a:pt x="2777533" y="59845"/>
                      <a:pt x="2773850" y="62607"/>
                    </a:cubicBezTo>
                    <a:lnTo>
                      <a:pt x="2773850" y="47876"/>
                    </a:lnTo>
                    <a:cubicBezTo>
                      <a:pt x="2765748" y="51559"/>
                      <a:pt x="2757093" y="53768"/>
                      <a:pt x="2748255" y="55425"/>
                    </a:cubicBezTo>
                    <a:lnTo>
                      <a:pt x="2748255" y="59661"/>
                    </a:lnTo>
                    <a:cubicBezTo>
                      <a:pt x="2758198" y="61502"/>
                      <a:pt x="2759303" y="62054"/>
                      <a:pt x="2759303" y="73839"/>
                    </a:cubicBezTo>
                    <a:lnTo>
                      <a:pt x="2759303" y="111956"/>
                    </a:lnTo>
                    <a:cubicBezTo>
                      <a:pt x="2759303" y="124109"/>
                      <a:pt x="2758382" y="125029"/>
                      <a:pt x="2745861" y="126318"/>
                    </a:cubicBezTo>
                    <a:lnTo>
                      <a:pt x="2745861" y="131106"/>
                    </a:lnTo>
                    <a:lnTo>
                      <a:pt x="2785819" y="131106"/>
                    </a:lnTo>
                    <a:lnTo>
                      <a:pt x="2785819" y="126318"/>
                    </a:lnTo>
                    <a:cubicBezTo>
                      <a:pt x="2774955" y="125214"/>
                      <a:pt x="2773850" y="124477"/>
                      <a:pt x="2773850" y="111956"/>
                    </a:cubicBezTo>
                    <a:lnTo>
                      <a:pt x="2773850" y="68683"/>
                    </a:lnTo>
                    <a:cubicBezTo>
                      <a:pt x="2779374" y="63896"/>
                      <a:pt x="2786555" y="59292"/>
                      <a:pt x="2793921" y="59292"/>
                    </a:cubicBezTo>
                    <a:cubicBezTo>
                      <a:pt x="2806258" y="59292"/>
                      <a:pt x="2810678" y="67579"/>
                      <a:pt x="2810678" y="80284"/>
                    </a:cubicBezTo>
                    <a:lnTo>
                      <a:pt x="2810678" y="111035"/>
                    </a:lnTo>
                    <a:cubicBezTo>
                      <a:pt x="2810678" y="123740"/>
                      <a:pt x="2809388" y="125214"/>
                      <a:pt x="2798524" y="126318"/>
                    </a:cubicBezTo>
                    <a:lnTo>
                      <a:pt x="2798524" y="131106"/>
                    </a:lnTo>
                    <a:lnTo>
                      <a:pt x="2836825" y="131106"/>
                    </a:lnTo>
                    <a:close/>
                    <a:moveTo>
                      <a:pt x="2703325" y="55241"/>
                    </a:moveTo>
                    <a:cubicBezTo>
                      <a:pt x="2713453" y="55241"/>
                      <a:pt x="2719713" y="64080"/>
                      <a:pt x="2719529" y="73655"/>
                    </a:cubicBezTo>
                    <a:cubicBezTo>
                      <a:pt x="2719529" y="76233"/>
                      <a:pt x="2718424" y="77338"/>
                      <a:pt x="2715110" y="77338"/>
                    </a:cubicBezTo>
                    <a:cubicBezTo>
                      <a:pt x="2704430" y="77706"/>
                      <a:pt x="2694302" y="77890"/>
                      <a:pt x="2683991" y="77890"/>
                    </a:cubicBezTo>
                    <a:cubicBezTo>
                      <a:pt x="2686753" y="62975"/>
                      <a:pt x="2694855" y="55241"/>
                      <a:pt x="2703325" y="55241"/>
                    </a:cubicBezTo>
                    <a:moveTo>
                      <a:pt x="2731498" y="111587"/>
                    </a:moveTo>
                    <a:cubicBezTo>
                      <a:pt x="2724869" y="117848"/>
                      <a:pt x="2717872" y="120794"/>
                      <a:pt x="2710507" y="120794"/>
                    </a:cubicBezTo>
                    <a:cubicBezTo>
                      <a:pt x="2697617" y="120794"/>
                      <a:pt x="2683254" y="110483"/>
                      <a:pt x="2683070" y="85440"/>
                    </a:cubicBezTo>
                    <a:cubicBezTo>
                      <a:pt x="2704982" y="84703"/>
                      <a:pt x="2728000" y="82862"/>
                      <a:pt x="2731130" y="82310"/>
                    </a:cubicBezTo>
                    <a:cubicBezTo>
                      <a:pt x="2734445" y="81573"/>
                      <a:pt x="2735365" y="80100"/>
                      <a:pt x="2735365" y="76417"/>
                    </a:cubicBezTo>
                    <a:cubicBezTo>
                      <a:pt x="2735365" y="62054"/>
                      <a:pt x="2723028" y="48428"/>
                      <a:pt x="2707744" y="48428"/>
                    </a:cubicBezTo>
                    <a:cubicBezTo>
                      <a:pt x="2698169" y="48428"/>
                      <a:pt x="2688226" y="53400"/>
                      <a:pt x="2680676" y="61870"/>
                    </a:cubicBezTo>
                    <a:cubicBezTo>
                      <a:pt x="2673127" y="70156"/>
                      <a:pt x="2668523" y="81389"/>
                      <a:pt x="2668523" y="94094"/>
                    </a:cubicBezTo>
                    <a:cubicBezTo>
                      <a:pt x="2668523" y="114902"/>
                      <a:pt x="2681781" y="133316"/>
                      <a:pt x="2704430" y="133316"/>
                    </a:cubicBezTo>
                    <a:cubicBezTo>
                      <a:pt x="2710138" y="133316"/>
                      <a:pt x="2722844" y="130001"/>
                      <a:pt x="2734445" y="115454"/>
                    </a:cubicBezTo>
                    <a:lnTo>
                      <a:pt x="2731498" y="111587"/>
                    </a:lnTo>
                    <a:close/>
                    <a:moveTo>
                      <a:pt x="2651030" y="71261"/>
                    </a:moveTo>
                    <a:cubicBezTo>
                      <a:pt x="2650478" y="66658"/>
                      <a:pt x="2648452" y="55794"/>
                      <a:pt x="2646979" y="51559"/>
                    </a:cubicBezTo>
                    <a:cubicBezTo>
                      <a:pt x="2643112" y="50085"/>
                      <a:pt x="2638140" y="48428"/>
                      <a:pt x="2630591" y="48428"/>
                    </a:cubicBezTo>
                    <a:cubicBezTo>
                      <a:pt x="2613650" y="48428"/>
                      <a:pt x="2602602" y="59292"/>
                      <a:pt x="2602602" y="72182"/>
                    </a:cubicBezTo>
                    <a:cubicBezTo>
                      <a:pt x="2602602" y="86361"/>
                      <a:pt x="2614571" y="92437"/>
                      <a:pt x="2625619" y="97593"/>
                    </a:cubicBezTo>
                    <a:cubicBezTo>
                      <a:pt x="2634826" y="101828"/>
                      <a:pt x="2640166" y="106247"/>
                      <a:pt x="2640166" y="114349"/>
                    </a:cubicBezTo>
                    <a:cubicBezTo>
                      <a:pt x="2640166" y="122452"/>
                      <a:pt x="2633905" y="127239"/>
                      <a:pt x="2627092" y="127239"/>
                    </a:cubicBezTo>
                    <a:cubicBezTo>
                      <a:pt x="2616044" y="127239"/>
                      <a:pt x="2607758" y="116559"/>
                      <a:pt x="2604443" y="104406"/>
                    </a:cubicBezTo>
                    <a:lnTo>
                      <a:pt x="2599656" y="105327"/>
                    </a:lnTo>
                    <a:cubicBezTo>
                      <a:pt x="2599656" y="111956"/>
                      <a:pt x="2601313" y="124477"/>
                      <a:pt x="2602602" y="127055"/>
                    </a:cubicBezTo>
                    <a:cubicBezTo>
                      <a:pt x="2605916" y="129817"/>
                      <a:pt x="2614387" y="133316"/>
                      <a:pt x="2623778" y="133316"/>
                    </a:cubicBezTo>
                    <a:cubicBezTo>
                      <a:pt x="2638509" y="133316"/>
                      <a:pt x="2654161" y="124661"/>
                      <a:pt x="2654161" y="107905"/>
                    </a:cubicBezTo>
                    <a:cubicBezTo>
                      <a:pt x="2654161" y="95199"/>
                      <a:pt x="2644769" y="88570"/>
                      <a:pt x="2630959" y="82862"/>
                    </a:cubicBezTo>
                    <a:cubicBezTo>
                      <a:pt x="2622673" y="79363"/>
                      <a:pt x="2615307" y="75128"/>
                      <a:pt x="2615307" y="66842"/>
                    </a:cubicBezTo>
                    <a:cubicBezTo>
                      <a:pt x="2615307" y="59661"/>
                      <a:pt x="2620279" y="54136"/>
                      <a:pt x="2627276" y="54136"/>
                    </a:cubicBezTo>
                    <a:cubicBezTo>
                      <a:pt x="2636299" y="54136"/>
                      <a:pt x="2642744" y="61502"/>
                      <a:pt x="2646242" y="72366"/>
                    </a:cubicBezTo>
                    <a:lnTo>
                      <a:pt x="2651030" y="71261"/>
                    </a:lnTo>
                    <a:close/>
                    <a:moveTo>
                      <a:pt x="2589160" y="131106"/>
                    </a:moveTo>
                    <a:lnTo>
                      <a:pt x="2589160" y="126318"/>
                    </a:lnTo>
                    <a:cubicBezTo>
                      <a:pt x="2578296" y="125398"/>
                      <a:pt x="2577007" y="124293"/>
                      <a:pt x="2577007" y="112140"/>
                    </a:cubicBezTo>
                    <a:lnTo>
                      <a:pt x="2577007" y="79916"/>
                    </a:lnTo>
                    <a:cubicBezTo>
                      <a:pt x="2577007" y="57819"/>
                      <a:pt x="2566511" y="48428"/>
                      <a:pt x="2551596" y="48428"/>
                    </a:cubicBezTo>
                    <a:cubicBezTo>
                      <a:pt x="2541652" y="48428"/>
                      <a:pt x="2531709" y="55241"/>
                      <a:pt x="2525264" y="61870"/>
                    </a:cubicBezTo>
                    <a:lnTo>
                      <a:pt x="2525264" y="0"/>
                    </a:lnTo>
                    <a:cubicBezTo>
                      <a:pt x="2518083" y="2210"/>
                      <a:pt x="2507034" y="5156"/>
                      <a:pt x="2498196" y="6445"/>
                    </a:cubicBezTo>
                    <a:lnTo>
                      <a:pt x="2498196" y="10680"/>
                    </a:lnTo>
                    <a:cubicBezTo>
                      <a:pt x="2510349" y="11785"/>
                      <a:pt x="2510717" y="12705"/>
                      <a:pt x="2510717" y="24306"/>
                    </a:cubicBezTo>
                    <a:lnTo>
                      <a:pt x="2510717" y="112140"/>
                    </a:lnTo>
                    <a:cubicBezTo>
                      <a:pt x="2510717" y="124293"/>
                      <a:pt x="2509060" y="125398"/>
                      <a:pt x="2498012" y="126318"/>
                    </a:cubicBezTo>
                    <a:lnTo>
                      <a:pt x="2498012" y="131106"/>
                    </a:lnTo>
                    <a:lnTo>
                      <a:pt x="2537049" y="131106"/>
                    </a:lnTo>
                    <a:lnTo>
                      <a:pt x="2537049" y="126318"/>
                    </a:lnTo>
                    <a:cubicBezTo>
                      <a:pt x="2526185" y="125214"/>
                      <a:pt x="2525264" y="123925"/>
                      <a:pt x="2525264" y="112140"/>
                    </a:cubicBezTo>
                    <a:lnTo>
                      <a:pt x="2525264" y="68315"/>
                    </a:lnTo>
                    <a:cubicBezTo>
                      <a:pt x="2530420" y="62423"/>
                      <a:pt x="2537417" y="58924"/>
                      <a:pt x="2544414" y="58924"/>
                    </a:cubicBezTo>
                    <a:cubicBezTo>
                      <a:pt x="2556752" y="58924"/>
                      <a:pt x="2562460" y="66474"/>
                      <a:pt x="2562460" y="81573"/>
                    </a:cubicBezTo>
                    <a:lnTo>
                      <a:pt x="2562460" y="112140"/>
                    </a:lnTo>
                    <a:cubicBezTo>
                      <a:pt x="2562460" y="124109"/>
                      <a:pt x="2560987" y="125214"/>
                      <a:pt x="2550307" y="126318"/>
                    </a:cubicBezTo>
                    <a:lnTo>
                      <a:pt x="2550307" y="131106"/>
                    </a:lnTo>
                    <a:lnTo>
                      <a:pt x="2589160" y="131106"/>
                    </a:lnTo>
                    <a:close/>
                    <a:moveTo>
                      <a:pt x="2489357" y="110667"/>
                    </a:moveTo>
                    <a:cubicBezTo>
                      <a:pt x="2480887" y="118585"/>
                      <a:pt x="2474810" y="120794"/>
                      <a:pt x="2466892" y="120794"/>
                    </a:cubicBezTo>
                    <a:cubicBezTo>
                      <a:pt x="2456581" y="120794"/>
                      <a:pt x="2439088" y="112324"/>
                      <a:pt x="2439088" y="86729"/>
                    </a:cubicBezTo>
                    <a:cubicBezTo>
                      <a:pt x="2439088" y="67394"/>
                      <a:pt x="2449768" y="57267"/>
                      <a:pt x="2461921" y="57267"/>
                    </a:cubicBezTo>
                    <a:cubicBezTo>
                      <a:pt x="2468365" y="57267"/>
                      <a:pt x="2474810" y="59661"/>
                      <a:pt x="2480335" y="64816"/>
                    </a:cubicBezTo>
                    <a:cubicBezTo>
                      <a:pt x="2481992" y="66290"/>
                      <a:pt x="2482912" y="66842"/>
                      <a:pt x="2483833" y="66842"/>
                    </a:cubicBezTo>
                    <a:cubicBezTo>
                      <a:pt x="2485859" y="66842"/>
                      <a:pt x="2489909" y="62791"/>
                      <a:pt x="2489909" y="58924"/>
                    </a:cubicBezTo>
                    <a:cubicBezTo>
                      <a:pt x="2489909" y="56899"/>
                      <a:pt x="2489357" y="55241"/>
                      <a:pt x="2486963" y="53216"/>
                    </a:cubicBezTo>
                    <a:cubicBezTo>
                      <a:pt x="2484017" y="50822"/>
                      <a:pt x="2477941" y="48428"/>
                      <a:pt x="2470575" y="48428"/>
                    </a:cubicBezTo>
                    <a:cubicBezTo>
                      <a:pt x="2463210" y="48428"/>
                      <a:pt x="2452346" y="51374"/>
                      <a:pt x="2442770" y="58740"/>
                    </a:cubicBezTo>
                    <a:cubicBezTo>
                      <a:pt x="2430433" y="68315"/>
                      <a:pt x="2424357" y="80652"/>
                      <a:pt x="2424357" y="94831"/>
                    </a:cubicBezTo>
                    <a:cubicBezTo>
                      <a:pt x="2424357" y="114534"/>
                      <a:pt x="2437983" y="133316"/>
                      <a:pt x="2461184" y="133316"/>
                    </a:cubicBezTo>
                    <a:cubicBezTo>
                      <a:pt x="2472048" y="133316"/>
                      <a:pt x="2484386" y="125214"/>
                      <a:pt x="2492487" y="114534"/>
                    </a:cubicBezTo>
                    <a:lnTo>
                      <a:pt x="2489357" y="110667"/>
                    </a:lnTo>
                    <a:close/>
                    <a:moveTo>
                      <a:pt x="2386608" y="115638"/>
                    </a:moveTo>
                    <a:cubicBezTo>
                      <a:pt x="2383110" y="118953"/>
                      <a:pt x="2376665" y="122083"/>
                      <a:pt x="2371877" y="122267"/>
                    </a:cubicBezTo>
                    <a:cubicBezTo>
                      <a:pt x="2366169" y="122267"/>
                      <a:pt x="2358804" y="117664"/>
                      <a:pt x="2358804" y="108089"/>
                    </a:cubicBezTo>
                    <a:cubicBezTo>
                      <a:pt x="2358804" y="101460"/>
                      <a:pt x="2362855" y="97961"/>
                      <a:pt x="2370036" y="94647"/>
                    </a:cubicBezTo>
                    <a:cubicBezTo>
                      <a:pt x="2373903" y="92805"/>
                      <a:pt x="2382741" y="88938"/>
                      <a:pt x="2386608" y="86913"/>
                    </a:cubicBezTo>
                    <a:lnTo>
                      <a:pt x="2386608" y="115638"/>
                    </a:lnTo>
                    <a:close/>
                    <a:moveTo>
                      <a:pt x="2415702" y="123925"/>
                    </a:moveTo>
                    <a:lnTo>
                      <a:pt x="2413861" y="119137"/>
                    </a:lnTo>
                    <a:cubicBezTo>
                      <a:pt x="2412019" y="120242"/>
                      <a:pt x="2409441" y="121163"/>
                      <a:pt x="2407232" y="121163"/>
                    </a:cubicBezTo>
                    <a:cubicBezTo>
                      <a:pt x="2404102" y="121163"/>
                      <a:pt x="2400787" y="118400"/>
                      <a:pt x="2400787" y="110114"/>
                    </a:cubicBezTo>
                    <a:lnTo>
                      <a:pt x="2400787" y="75865"/>
                    </a:lnTo>
                    <a:cubicBezTo>
                      <a:pt x="2400787" y="66290"/>
                      <a:pt x="2398946" y="58740"/>
                      <a:pt x="2392501" y="53400"/>
                    </a:cubicBezTo>
                    <a:cubicBezTo>
                      <a:pt x="2388450" y="50085"/>
                      <a:pt x="2382926" y="48428"/>
                      <a:pt x="2377401" y="48428"/>
                    </a:cubicBezTo>
                    <a:cubicBezTo>
                      <a:pt x="2366906" y="50454"/>
                      <a:pt x="2354937" y="57635"/>
                      <a:pt x="2349781" y="61318"/>
                    </a:cubicBezTo>
                    <a:cubicBezTo>
                      <a:pt x="2346282" y="63896"/>
                      <a:pt x="2343888" y="65921"/>
                      <a:pt x="2343888" y="68683"/>
                    </a:cubicBezTo>
                    <a:cubicBezTo>
                      <a:pt x="2343888" y="72918"/>
                      <a:pt x="2348676" y="76601"/>
                      <a:pt x="2351991" y="76601"/>
                    </a:cubicBezTo>
                    <a:cubicBezTo>
                      <a:pt x="2354568" y="76601"/>
                      <a:pt x="2356594" y="75312"/>
                      <a:pt x="2357330" y="72366"/>
                    </a:cubicBezTo>
                    <a:cubicBezTo>
                      <a:pt x="2358804" y="66658"/>
                      <a:pt x="2360461" y="62607"/>
                      <a:pt x="2362855" y="60213"/>
                    </a:cubicBezTo>
                    <a:cubicBezTo>
                      <a:pt x="2364696" y="58003"/>
                      <a:pt x="2367458" y="56530"/>
                      <a:pt x="2371141" y="56530"/>
                    </a:cubicBezTo>
                    <a:cubicBezTo>
                      <a:pt x="2380348" y="56530"/>
                      <a:pt x="2386608" y="64080"/>
                      <a:pt x="2386608" y="77338"/>
                    </a:cubicBezTo>
                    <a:lnTo>
                      <a:pt x="2386608" y="80652"/>
                    </a:lnTo>
                    <a:cubicBezTo>
                      <a:pt x="2382557" y="83967"/>
                      <a:pt x="2369115" y="88938"/>
                      <a:pt x="2358067" y="92621"/>
                    </a:cubicBezTo>
                    <a:cubicBezTo>
                      <a:pt x="2347939" y="96120"/>
                      <a:pt x="2343152" y="101828"/>
                      <a:pt x="2343152" y="110851"/>
                    </a:cubicBezTo>
                    <a:cubicBezTo>
                      <a:pt x="2343152" y="122452"/>
                      <a:pt x="2352175" y="133316"/>
                      <a:pt x="2365248" y="133316"/>
                    </a:cubicBezTo>
                    <a:cubicBezTo>
                      <a:pt x="2370773" y="133316"/>
                      <a:pt x="2379611" y="126503"/>
                      <a:pt x="2386977" y="121531"/>
                    </a:cubicBezTo>
                    <a:cubicBezTo>
                      <a:pt x="2387897" y="124661"/>
                      <a:pt x="2389002" y="127239"/>
                      <a:pt x="2391396" y="129817"/>
                    </a:cubicBezTo>
                    <a:cubicBezTo>
                      <a:pt x="2393422" y="131658"/>
                      <a:pt x="2397288" y="133316"/>
                      <a:pt x="2400050" y="133316"/>
                    </a:cubicBezTo>
                    <a:lnTo>
                      <a:pt x="2415702" y="123925"/>
                    </a:lnTo>
                    <a:close/>
                    <a:moveTo>
                      <a:pt x="2325659" y="71261"/>
                    </a:moveTo>
                    <a:cubicBezTo>
                      <a:pt x="2325106" y="66658"/>
                      <a:pt x="2323081" y="55794"/>
                      <a:pt x="2321608" y="51559"/>
                    </a:cubicBezTo>
                    <a:cubicBezTo>
                      <a:pt x="2317741" y="50085"/>
                      <a:pt x="2312769" y="48428"/>
                      <a:pt x="2305220" y="48428"/>
                    </a:cubicBezTo>
                    <a:cubicBezTo>
                      <a:pt x="2288279" y="48428"/>
                      <a:pt x="2277231" y="59292"/>
                      <a:pt x="2277231" y="72182"/>
                    </a:cubicBezTo>
                    <a:cubicBezTo>
                      <a:pt x="2277231" y="86361"/>
                      <a:pt x="2289200" y="92437"/>
                      <a:pt x="2300248" y="97593"/>
                    </a:cubicBezTo>
                    <a:cubicBezTo>
                      <a:pt x="2309455" y="101828"/>
                      <a:pt x="2314795" y="106247"/>
                      <a:pt x="2314795" y="114349"/>
                    </a:cubicBezTo>
                    <a:cubicBezTo>
                      <a:pt x="2314795" y="122452"/>
                      <a:pt x="2308534" y="127239"/>
                      <a:pt x="2301721" y="127239"/>
                    </a:cubicBezTo>
                    <a:cubicBezTo>
                      <a:pt x="2290673" y="127239"/>
                      <a:pt x="2282386" y="116559"/>
                      <a:pt x="2279072" y="104406"/>
                    </a:cubicBezTo>
                    <a:lnTo>
                      <a:pt x="2274284" y="105327"/>
                    </a:lnTo>
                    <a:cubicBezTo>
                      <a:pt x="2274284" y="111956"/>
                      <a:pt x="2275942" y="124477"/>
                      <a:pt x="2277231" y="127055"/>
                    </a:cubicBezTo>
                    <a:cubicBezTo>
                      <a:pt x="2280545" y="129817"/>
                      <a:pt x="2289015" y="133316"/>
                      <a:pt x="2298406" y="133316"/>
                    </a:cubicBezTo>
                    <a:cubicBezTo>
                      <a:pt x="2313137" y="133316"/>
                      <a:pt x="2328789" y="124661"/>
                      <a:pt x="2328789" y="107905"/>
                    </a:cubicBezTo>
                    <a:cubicBezTo>
                      <a:pt x="2328789" y="95199"/>
                      <a:pt x="2319398" y="88570"/>
                      <a:pt x="2305588" y="82862"/>
                    </a:cubicBezTo>
                    <a:cubicBezTo>
                      <a:pt x="2297302" y="79363"/>
                      <a:pt x="2289936" y="75128"/>
                      <a:pt x="2289936" y="66842"/>
                    </a:cubicBezTo>
                    <a:cubicBezTo>
                      <a:pt x="2289936" y="59661"/>
                      <a:pt x="2294908" y="54136"/>
                      <a:pt x="2301905" y="54136"/>
                    </a:cubicBezTo>
                    <a:cubicBezTo>
                      <a:pt x="2310928" y="54136"/>
                      <a:pt x="2317373" y="61502"/>
                      <a:pt x="2320871" y="72366"/>
                    </a:cubicBezTo>
                    <a:lnTo>
                      <a:pt x="2325659" y="71261"/>
                    </a:lnTo>
                    <a:close/>
                    <a:moveTo>
                      <a:pt x="2232301" y="67947"/>
                    </a:moveTo>
                    <a:lnTo>
                      <a:pt x="2232301" y="47876"/>
                    </a:lnTo>
                    <a:cubicBezTo>
                      <a:pt x="2223462" y="51743"/>
                      <a:pt x="2215360" y="53952"/>
                      <a:pt x="2206338" y="55425"/>
                    </a:cubicBezTo>
                    <a:lnTo>
                      <a:pt x="2206338" y="59476"/>
                    </a:lnTo>
                    <a:cubicBezTo>
                      <a:pt x="2216833" y="60950"/>
                      <a:pt x="2217754" y="61686"/>
                      <a:pt x="2217754" y="73839"/>
                    </a:cubicBezTo>
                    <a:lnTo>
                      <a:pt x="2217754" y="111956"/>
                    </a:lnTo>
                    <a:cubicBezTo>
                      <a:pt x="2217754" y="124109"/>
                      <a:pt x="2216465" y="125214"/>
                      <a:pt x="2205049" y="126318"/>
                    </a:cubicBezTo>
                    <a:lnTo>
                      <a:pt x="2205049" y="131106"/>
                    </a:lnTo>
                    <a:lnTo>
                      <a:pt x="2247400" y="131106"/>
                    </a:lnTo>
                    <a:lnTo>
                      <a:pt x="2247400" y="126318"/>
                    </a:lnTo>
                    <a:cubicBezTo>
                      <a:pt x="2233222" y="125214"/>
                      <a:pt x="2232301" y="124109"/>
                      <a:pt x="2232301" y="111956"/>
                    </a:cubicBezTo>
                    <a:lnTo>
                      <a:pt x="2232301" y="78258"/>
                    </a:lnTo>
                    <a:cubicBezTo>
                      <a:pt x="2236352" y="67947"/>
                      <a:pt x="2242244" y="62423"/>
                      <a:pt x="2247032" y="62423"/>
                    </a:cubicBezTo>
                    <a:cubicBezTo>
                      <a:pt x="2249978" y="62423"/>
                      <a:pt x="2252188" y="63527"/>
                      <a:pt x="2254766" y="66290"/>
                    </a:cubicBezTo>
                    <a:cubicBezTo>
                      <a:pt x="2255871" y="67394"/>
                      <a:pt x="2257528" y="67579"/>
                      <a:pt x="2259738" y="66658"/>
                    </a:cubicBezTo>
                    <a:cubicBezTo>
                      <a:pt x="2263236" y="65001"/>
                      <a:pt x="2265630" y="61318"/>
                      <a:pt x="2265630" y="57635"/>
                    </a:cubicBezTo>
                    <a:cubicBezTo>
                      <a:pt x="2265630" y="53216"/>
                      <a:pt x="2261211" y="48428"/>
                      <a:pt x="2254950" y="48428"/>
                    </a:cubicBezTo>
                    <a:cubicBezTo>
                      <a:pt x="2246111" y="48428"/>
                      <a:pt x="2238193" y="58740"/>
                      <a:pt x="2232669" y="67947"/>
                    </a:cubicBezTo>
                    <a:lnTo>
                      <a:pt x="2232301" y="67947"/>
                    </a:lnTo>
                    <a:close/>
                    <a:moveTo>
                      <a:pt x="2161776" y="55241"/>
                    </a:moveTo>
                    <a:cubicBezTo>
                      <a:pt x="2171904" y="55241"/>
                      <a:pt x="2178165" y="64080"/>
                      <a:pt x="2177980" y="73655"/>
                    </a:cubicBezTo>
                    <a:cubicBezTo>
                      <a:pt x="2177980" y="76233"/>
                      <a:pt x="2176876" y="77338"/>
                      <a:pt x="2173561" y="77338"/>
                    </a:cubicBezTo>
                    <a:cubicBezTo>
                      <a:pt x="2162881" y="77706"/>
                      <a:pt x="2152754" y="77890"/>
                      <a:pt x="2142442" y="77890"/>
                    </a:cubicBezTo>
                    <a:cubicBezTo>
                      <a:pt x="2145204" y="62975"/>
                      <a:pt x="2153306" y="55241"/>
                      <a:pt x="2161776" y="55241"/>
                    </a:cubicBezTo>
                    <a:moveTo>
                      <a:pt x="2189949" y="111587"/>
                    </a:moveTo>
                    <a:cubicBezTo>
                      <a:pt x="2183320" y="117848"/>
                      <a:pt x="2176323" y="120794"/>
                      <a:pt x="2168958" y="120794"/>
                    </a:cubicBezTo>
                    <a:cubicBezTo>
                      <a:pt x="2156068" y="120794"/>
                      <a:pt x="2141705" y="110483"/>
                      <a:pt x="2141521" y="85440"/>
                    </a:cubicBezTo>
                    <a:cubicBezTo>
                      <a:pt x="2163433" y="84703"/>
                      <a:pt x="2186451" y="82862"/>
                      <a:pt x="2189581" y="82310"/>
                    </a:cubicBezTo>
                    <a:cubicBezTo>
                      <a:pt x="2192896" y="81573"/>
                      <a:pt x="2193816" y="80100"/>
                      <a:pt x="2193816" y="76417"/>
                    </a:cubicBezTo>
                    <a:cubicBezTo>
                      <a:pt x="2193816" y="62054"/>
                      <a:pt x="2181479" y="48428"/>
                      <a:pt x="2166196" y="48428"/>
                    </a:cubicBezTo>
                    <a:cubicBezTo>
                      <a:pt x="2156620" y="48428"/>
                      <a:pt x="2146677" y="53400"/>
                      <a:pt x="2139127" y="61870"/>
                    </a:cubicBezTo>
                    <a:cubicBezTo>
                      <a:pt x="2131578" y="70156"/>
                      <a:pt x="2126974" y="81389"/>
                      <a:pt x="2126974" y="94094"/>
                    </a:cubicBezTo>
                    <a:cubicBezTo>
                      <a:pt x="2126974" y="114902"/>
                      <a:pt x="2140232" y="133316"/>
                      <a:pt x="2162881" y="133316"/>
                    </a:cubicBezTo>
                    <a:cubicBezTo>
                      <a:pt x="2168589" y="133316"/>
                      <a:pt x="2181295" y="130001"/>
                      <a:pt x="2192896" y="115454"/>
                    </a:cubicBezTo>
                    <a:lnTo>
                      <a:pt x="2189949" y="111587"/>
                    </a:lnTo>
                    <a:close/>
                    <a:moveTo>
                      <a:pt x="2089042" y="115454"/>
                    </a:moveTo>
                    <a:cubicBezTo>
                      <a:pt x="2084623" y="118769"/>
                      <a:pt x="2077994" y="121715"/>
                      <a:pt x="2071365" y="121715"/>
                    </a:cubicBezTo>
                    <a:cubicBezTo>
                      <a:pt x="2059580" y="121715"/>
                      <a:pt x="2046138" y="111035"/>
                      <a:pt x="2046138" y="89123"/>
                    </a:cubicBezTo>
                    <a:cubicBezTo>
                      <a:pt x="2046138" y="62423"/>
                      <a:pt x="2061605" y="55241"/>
                      <a:pt x="2070076" y="55241"/>
                    </a:cubicBezTo>
                    <a:cubicBezTo>
                      <a:pt x="2077073" y="55241"/>
                      <a:pt x="2084623" y="58187"/>
                      <a:pt x="2089042" y="64632"/>
                    </a:cubicBezTo>
                    <a:lnTo>
                      <a:pt x="2089042" y="115454"/>
                    </a:lnTo>
                    <a:close/>
                    <a:moveTo>
                      <a:pt x="2117583" y="121715"/>
                    </a:moveTo>
                    <a:lnTo>
                      <a:pt x="2111691" y="121163"/>
                    </a:lnTo>
                    <a:cubicBezTo>
                      <a:pt x="2104878" y="120426"/>
                      <a:pt x="2103589" y="119505"/>
                      <a:pt x="2103589" y="109930"/>
                    </a:cubicBezTo>
                    <a:lnTo>
                      <a:pt x="2103589" y="0"/>
                    </a:lnTo>
                    <a:cubicBezTo>
                      <a:pt x="2096776" y="2394"/>
                      <a:pt x="2084438" y="5156"/>
                      <a:pt x="2074863" y="6445"/>
                    </a:cubicBezTo>
                    <a:lnTo>
                      <a:pt x="2074863" y="10864"/>
                    </a:lnTo>
                    <a:cubicBezTo>
                      <a:pt x="2088121" y="11785"/>
                      <a:pt x="2089042" y="12337"/>
                      <a:pt x="2089042" y="24490"/>
                    </a:cubicBezTo>
                    <a:lnTo>
                      <a:pt x="2089042" y="50454"/>
                    </a:lnTo>
                    <a:cubicBezTo>
                      <a:pt x="2084807" y="48981"/>
                      <a:pt x="2079467" y="48428"/>
                      <a:pt x="2076889" y="48428"/>
                    </a:cubicBezTo>
                    <a:cubicBezTo>
                      <a:pt x="2051846" y="48428"/>
                      <a:pt x="2029381" y="68499"/>
                      <a:pt x="2029381" y="94094"/>
                    </a:cubicBezTo>
                    <a:cubicBezTo>
                      <a:pt x="2029381" y="119689"/>
                      <a:pt x="2048716" y="133316"/>
                      <a:pt x="2063447" y="133316"/>
                    </a:cubicBezTo>
                    <a:cubicBezTo>
                      <a:pt x="2065656" y="133316"/>
                      <a:pt x="2070628" y="132211"/>
                      <a:pt x="2077810" y="127976"/>
                    </a:cubicBezTo>
                    <a:lnTo>
                      <a:pt x="2089042" y="121347"/>
                    </a:lnTo>
                    <a:lnTo>
                      <a:pt x="2089042" y="133316"/>
                    </a:lnTo>
                    <a:cubicBezTo>
                      <a:pt x="2099722" y="129449"/>
                      <a:pt x="2113532" y="127055"/>
                      <a:pt x="2117583" y="126318"/>
                    </a:cubicBezTo>
                    <a:lnTo>
                      <a:pt x="2117583" y="121715"/>
                    </a:lnTo>
                    <a:close/>
                    <a:moveTo>
                      <a:pt x="1984268" y="55241"/>
                    </a:moveTo>
                    <a:cubicBezTo>
                      <a:pt x="1994395" y="55241"/>
                      <a:pt x="2000656" y="64080"/>
                      <a:pt x="2000472" y="73655"/>
                    </a:cubicBezTo>
                    <a:cubicBezTo>
                      <a:pt x="2000472" y="76233"/>
                      <a:pt x="1999367" y="77338"/>
                      <a:pt x="1996052" y="77338"/>
                    </a:cubicBezTo>
                    <a:cubicBezTo>
                      <a:pt x="1985372" y="77706"/>
                      <a:pt x="1975245" y="77890"/>
                      <a:pt x="1964933" y="77890"/>
                    </a:cubicBezTo>
                    <a:cubicBezTo>
                      <a:pt x="1967695" y="62975"/>
                      <a:pt x="1975797" y="55241"/>
                      <a:pt x="1984268" y="55241"/>
                    </a:cubicBezTo>
                    <a:moveTo>
                      <a:pt x="2012441" y="111587"/>
                    </a:moveTo>
                    <a:cubicBezTo>
                      <a:pt x="2005812" y="117848"/>
                      <a:pt x="1998814" y="120794"/>
                      <a:pt x="1991449" y="120794"/>
                    </a:cubicBezTo>
                    <a:cubicBezTo>
                      <a:pt x="1978559" y="120794"/>
                      <a:pt x="1964196" y="110483"/>
                      <a:pt x="1964012" y="85440"/>
                    </a:cubicBezTo>
                    <a:cubicBezTo>
                      <a:pt x="1985925" y="84703"/>
                      <a:pt x="2008942" y="82862"/>
                      <a:pt x="2012072" y="82310"/>
                    </a:cubicBezTo>
                    <a:cubicBezTo>
                      <a:pt x="2015387" y="81573"/>
                      <a:pt x="2016307" y="80100"/>
                      <a:pt x="2016307" y="76417"/>
                    </a:cubicBezTo>
                    <a:cubicBezTo>
                      <a:pt x="2016307" y="62054"/>
                      <a:pt x="2003970" y="48428"/>
                      <a:pt x="1988687" y="48428"/>
                    </a:cubicBezTo>
                    <a:cubicBezTo>
                      <a:pt x="1979112" y="48428"/>
                      <a:pt x="1969168" y="53400"/>
                      <a:pt x="1961619" y="61870"/>
                    </a:cubicBezTo>
                    <a:cubicBezTo>
                      <a:pt x="1954069" y="70156"/>
                      <a:pt x="1949466" y="81389"/>
                      <a:pt x="1949466" y="94094"/>
                    </a:cubicBezTo>
                    <a:cubicBezTo>
                      <a:pt x="1949466" y="114902"/>
                      <a:pt x="1962723" y="133316"/>
                      <a:pt x="1985372" y="133316"/>
                    </a:cubicBezTo>
                    <a:cubicBezTo>
                      <a:pt x="1991081" y="133316"/>
                      <a:pt x="2003786" y="130001"/>
                      <a:pt x="2015387" y="115454"/>
                    </a:cubicBezTo>
                    <a:lnTo>
                      <a:pt x="2012441" y="111587"/>
                    </a:lnTo>
                    <a:close/>
                    <a:moveTo>
                      <a:pt x="1939154" y="131106"/>
                    </a:moveTo>
                    <a:lnTo>
                      <a:pt x="1939154" y="126318"/>
                    </a:lnTo>
                    <a:cubicBezTo>
                      <a:pt x="1927369" y="125214"/>
                      <a:pt x="1926080" y="124109"/>
                      <a:pt x="1926080" y="111587"/>
                    </a:cubicBezTo>
                    <a:lnTo>
                      <a:pt x="1926080" y="48060"/>
                    </a:lnTo>
                    <a:cubicBezTo>
                      <a:pt x="1917978" y="51374"/>
                      <a:pt x="1909324" y="53768"/>
                      <a:pt x="1899932" y="55241"/>
                    </a:cubicBezTo>
                    <a:lnTo>
                      <a:pt x="1899932" y="59661"/>
                    </a:lnTo>
                    <a:cubicBezTo>
                      <a:pt x="1910981" y="61502"/>
                      <a:pt x="1911533" y="62239"/>
                      <a:pt x="1911533" y="73655"/>
                    </a:cubicBezTo>
                    <a:lnTo>
                      <a:pt x="1911533" y="111587"/>
                    </a:lnTo>
                    <a:cubicBezTo>
                      <a:pt x="1911533" y="124109"/>
                      <a:pt x="1910244" y="125214"/>
                      <a:pt x="1898644" y="126318"/>
                    </a:cubicBezTo>
                    <a:lnTo>
                      <a:pt x="1898644" y="131106"/>
                    </a:lnTo>
                    <a:lnTo>
                      <a:pt x="1939154" y="131106"/>
                    </a:lnTo>
                    <a:close/>
                    <a:moveTo>
                      <a:pt x="1917610" y="32408"/>
                    </a:moveTo>
                    <a:cubicBezTo>
                      <a:pt x="1922950" y="32408"/>
                      <a:pt x="1927001" y="27989"/>
                      <a:pt x="1927001" y="23017"/>
                    </a:cubicBezTo>
                    <a:cubicBezTo>
                      <a:pt x="1927001" y="17493"/>
                      <a:pt x="1922950" y="13442"/>
                      <a:pt x="1917794" y="13442"/>
                    </a:cubicBezTo>
                    <a:cubicBezTo>
                      <a:pt x="1912638" y="13442"/>
                      <a:pt x="1908403" y="17493"/>
                      <a:pt x="1908403" y="23017"/>
                    </a:cubicBezTo>
                    <a:cubicBezTo>
                      <a:pt x="1908403" y="27989"/>
                      <a:pt x="1912822" y="32408"/>
                      <a:pt x="1917610" y="32408"/>
                    </a:cubicBezTo>
                    <a:moveTo>
                      <a:pt x="1891646" y="11417"/>
                    </a:moveTo>
                    <a:lnTo>
                      <a:pt x="1848190" y="11417"/>
                    </a:lnTo>
                    <a:lnTo>
                      <a:pt x="1848190" y="16572"/>
                    </a:lnTo>
                    <a:cubicBezTo>
                      <a:pt x="1860895" y="17309"/>
                      <a:pt x="1865315" y="19703"/>
                      <a:pt x="1866235" y="27989"/>
                    </a:cubicBezTo>
                    <a:cubicBezTo>
                      <a:pt x="1866788" y="33145"/>
                      <a:pt x="1867524" y="41615"/>
                      <a:pt x="1867524" y="58556"/>
                    </a:cubicBezTo>
                    <a:lnTo>
                      <a:pt x="1867524" y="103854"/>
                    </a:lnTo>
                    <a:lnTo>
                      <a:pt x="1866972" y="103854"/>
                    </a:lnTo>
                    <a:lnTo>
                      <a:pt x="1790186" y="11417"/>
                    </a:lnTo>
                    <a:lnTo>
                      <a:pt x="1762934" y="11417"/>
                    </a:lnTo>
                    <a:lnTo>
                      <a:pt x="1762934" y="16572"/>
                    </a:lnTo>
                    <a:cubicBezTo>
                      <a:pt x="1771588" y="17309"/>
                      <a:pt x="1775640" y="18782"/>
                      <a:pt x="1779322" y="23385"/>
                    </a:cubicBezTo>
                    <a:cubicBezTo>
                      <a:pt x="1782637" y="27805"/>
                      <a:pt x="1783005" y="28541"/>
                      <a:pt x="1783005" y="41983"/>
                    </a:cubicBezTo>
                    <a:lnTo>
                      <a:pt x="1783005" y="82494"/>
                    </a:lnTo>
                    <a:cubicBezTo>
                      <a:pt x="1783005" y="99434"/>
                      <a:pt x="1782453" y="108273"/>
                      <a:pt x="1781900" y="113981"/>
                    </a:cubicBezTo>
                    <a:cubicBezTo>
                      <a:pt x="1780980" y="123004"/>
                      <a:pt x="1776376" y="125398"/>
                      <a:pt x="1765696" y="125950"/>
                    </a:cubicBezTo>
                    <a:lnTo>
                      <a:pt x="1765696" y="131106"/>
                    </a:lnTo>
                    <a:lnTo>
                      <a:pt x="1809337" y="131106"/>
                    </a:lnTo>
                    <a:lnTo>
                      <a:pt x="1809337" y="125950"/>
                    </a:lnTo>
                    <a:cubicBezTo>
                      <a:pt x="1796815" y="125214"/>
                      <a:pt x="1792580" y="123004"/>
                      <a:pt x="1791660" y="113613"/>
                    </a:cubicBezTo>
                    <a:cubicBezTo>
                      <a:pt x="1791107" y="108273"/>
                      <a:pt x="1790555" y="99434"/>
                      <a:pt x="1790555" y="82494"/>
                    </a:cubicBezTo>
                    <a:lnTo>
                      <a:pt x="1790555" y="36275"/>
                    </a:lnTo>
                    <a:lnTo>
                      <a:pt x="1790923" y="36275"/>
                    </a:lnTo>
                    <a:lnTo>
                      <a:pt x="1869366" y="132763"/>
                    </a:lnTo>
                    <a:lnTo>
                      <a:pt x="1875074" y="132763"/>
                    </a:lnTo>
                    <a:lnTo>
                      <a:pt x="1875074" y="58556"/>
                    </a:lnTo>
                    <a:cubicBezTo>
                      <a:pt x="1875074" y="41431"/>
                      <a:pt x="1875442" y="33145"/>
                      <a:pt x="1876179" y="27621"/>
                    </a:cubicBezTo>
                    <a:cubicBezTo>
                      <a:pt x="1876915" y="19519"/>
                      <a:pt x="1881335" y="17125"/>
                      <a:pt x="1891646" y="16572"/>
                    </a:cubicBezTo>
                    <a:lnTo>
                      <a:pt x="1891646" y="11417"/>
                    </a:lnTo>
                    <a:close/>
                    <a:moveTo>
                      <a:pt x="1707693" y="71261"/>
                    </a:moveTo>
                    <a:cubicBezTo>
                      <a:pt x="1707140" y="66658"/>
                      <a:pt x="1705115" y="55794"/>
                      <a:pt x="1703642" y="51559"/>
                    </a:cubicBezTo>
                    <a:cubicBezTo>
                      <a:pt x="1699775" y="50085"/>
                      <a:pt x="1694803" y="48428"/>
                      <a:pt x="1687253" y="48428"/>
                    </a:cubicBezTo>
                    <a:cubicBezTo>
                      <a:pt x="1670313" y="48428"/>
                      <a:pt x="1659265" y="59292"/>
                      <a:pt x="1659265" y="72182"/>
                    </a:cubicBezTo>
                    <a:cubicBezTo>
                      <a:pt x="1659265" y="86361"/>
                      <a:pt x="1671234" y="92437"/>
                      <a:pt x="1682282" y="97593"/>
                    </a:cubicBezTo>
                    <a:cubicBezTo>
                      <a:pt x="1691489" y="101828"/>
                      <a:pt x="1696829" y="106247"/>
                      <a:pt x="1696829" y="114349"/>
                    </a:cubicBezTo>
                    <a:cubicBezTo>
                      <a:pt x="1696829" y="122452"/>
                      <a:pt x="1690568" y="127239"/>
                      <a:pt x="1683755" y="127239"/>
                    </a:cubicBezTo>
                    <a:cubicBezTo>
                      <a:pt x="1672707" y="127239"/>
                      <a:pt x="1664420" y="116559"/>
                      <a:pt x="1661106" y="104406"/>
                    </a:cubicBezTo>
                    <a:lnTo>
                      <a:pt x="1656318" y="105327"/>
                    </a:lnTo>
                    <a:cubicBezTo>
                      <a:pt x="1656318" y="111956"/>
                      <a:pt x="1657976" y="124477"/>
                      <a:pt x="1659265" y="127055"/>
                    </a:cubicBezTo>
                    <a:cubicBezTo>
                      <a:pt x="1662579" y="129817"/>
                      <a:pt x="1671049" y="133316"/>
                      <a:pt x="1680440" y="133316"/>
                    </a:cubicBezTo>
                    <a:cubicBezTo>
                      <a:pt x="1695171" y="133316"/>
                      <a:pt x="1710823" y="124661"/>
                      <a:pt x="1710823" y="107905"/>
                    </a:cubicBezTo>
                    <a:cubicBezTo>
                      <a:pt x="1710823" y="95199"/>
                      <a:pt x="1701432" y="88570"/>
                      <a:pt x="1687622" y="82862"/>
                    </a:cubicBezTo>
                    <a:cubicBezTo>
                      <a:pt x="1679335" y="79363"/>
                      <a:pt x="1671970" y="75128"/>
                      <a:pt x="1671970" y="66842"/>
                    </a:cubicBezTo>
                    <a:cubicBezTo>
                      <a:pt x="1671970" y="59661"/>
                      <a:pt x="1676942" y="54136"/>
                      <a:pt x="1683939" y="54136"/>
                    </a:cubicBezTo>
                    <a:cubicBezTo>
                      <a:pt x="1692962" y="54136"/>
                      <a:pt x="1699407" y="61502"/>
                      <a:pt x="1702905" y="72366"/>
                    </a:cubicBezTo>
                    <a:lnTo>
                      <a:pt x="1707693" y="71261"/>
                    </a:lnTo>
                    <a:close/>
                    <a:moveTo>
                      <a:pt x="1611573" y="55241"/>
                    </a:moveTo>
                    <a:cubicBezTo>
                      <a:pt x="1621700" y="55241"/>
                      <a:pt x="1627961" y="64080"/>
                      <a:pt x="1627777" y="73655"/>
                    </a:cubicBezTo>
                    <a:cubicBezTo>
                      <a:pt x="1627777" y="76233"/>
                      <a:pt x="1626672" y="77338"/>
                      <a:pt x="1623358" y="77338"/>
                    </a:cubicBezTo>
                    <a:cubicBezTo>
                      <a:pt x="1612678" y="77706"/>
                      <a:pt x="1602550" y="77890"/>
                      <a:pt x="1592238" y="77890"/>
                    </a:cubicBezTo>
                    <a:cubicBezTo>
                      <a:pt x="1595001" y="62975"/>
                      <a:pt x="1603103" y="55241"/>
                      <a:pt x="1611573" y="55241"/>
                    </a:cubicBezTo>
                    <a:moveTo>
                      <a:pt x="1639746" y="111587"/>
                    </a:moveTo>
                    <a:cubicBezTo>
                      <a:pt x="1633117" y="117848"/>
                      <a:pt x="1626120" y="120794"/>
                      <a:pt x="1618754" y="120794"/>
                    </a:cubicBezTo>
                    <a:cubicBezTo>
                      <a:pt x="1605865" y="120794"/>
                      <a:pt x="1591502" y="110483"/>
                      <a:pt x="1591318" y="85440"/>
                    </a:cubicBezTo>
                    <a:cubicBezTo>
                      <a:pt x="1613230" y="84703"/>
                      <a:pt x="1636247" y="82862"/>
                      <a:pt x="1639378" y="82310"/>
                    </a:cubicBezTo>
                    <a:cubicBezTo>
                      <a:pt x="1642692" y="81573"/>
                      <a:pt x="1643613" y="80100"/>
                      <a:pt x="1643613" y="76417"/>
                    </a:cubicBezTo>
                    <a:cubicBezTo>
                      <a:pt x="1643613" y="62054"/>
                      <a:pt x="1631276" y="48428"/>
                      <a:pt x="1615992" y="48428"/>
                    </a:cubicBezTo>
                    <a:cubicBezTo>
                      <a:pt x="1606417" y="48428"/>
                      <a:pt x="1596474" y="53400"/>
                      <a:pt x="1588924" y="61870"/>
                    </a:cubicBezTo>
                    <a:cubicBezTo>
                      <a:pt x="1581374" y="70156"/>
                      <a:pt x="1576771" y="81389"/>
                      <a:pt x="1576771" y="94094"/>
                    </a:cubicBezTo>
                    <a:cubicBezTo>
                      <a:pt x="1576771" y="114902"/>
                      <a:pt x="1590029" y="133316"/>
                      <a:pt x="1612678" y="133316"/>
                    </a:cubicBezTo>
                    <a:cubicBezTo>
                      <a:pt x="1618386" y="133316"/>
                      <a:pt x="1631092" y="130001"/>
                      <a:pt x="1642692" y="115454"/>
                    </a:cubicBezTo>
                    <a:lnTo>
                      <a:pt x="1639746" y="111587"/>
                    </a:lnTo>
                    <a:close/>
                    <a:moveTo>
                      <a:pt x="1538838" y="115454"/>
                    </a:moveTo>
                    <a:cubicBezTo>
                      <a:pt x="1534419" y="118769"/>
                      <a:pt x="1527790" y="121715"/>
                      <a:pt x="1521161" y="121715"/>
                    </a:cubicBezTo>
                    <a:cubicBezTo>
                      <a:pt x="1509376" y="121715"/>
                      <a:pt x="1495934" y="111035"/>
                      <a:pt x="1495934" y="89123"/>
                    </a:cubicBezTo>
                    <a:cubicBezTo>
                      <a:pt x="1495934" y="62423"/>
                      <a:pt x="1511402" y="55241"/>
                      <a:pt x="1519872" y="55241"/>
                    </a:cubicBezTo>
                    <a:cubicBezTo>
                      <a:pt x="1526870" y="55241"/>
                      <a:pt x="1534419" y="58187"/>
                      <a:pt x="1538838" y="64632"/>
                    </a:cubicBezTo>
                    <a:lnTo>
                      <a:pt x="1538838" y="115454"/>
                    </a:lnTo>
                    <a:close/>
                    <a:moveTo>
                      <a:pt x="1567380" y="121715"/>
                    </a:moveTo>
                    <a:lnTo>
                      <a:pt x="1561487" y="121163"/>
                    </a:lnTo>
                    <a:cubicBezTo>
                      <a:pt x="1554674" y="120426"/>
                      <a:pt x="1553385" y="119505"/>
                      <a:pt x="1553385" y="109930"/>
                    </a:cubicBezTo>
                    <a:lnTo>
                      <a:pt x="1553385" y="0"/>
                    </a:lnTo>
                    <a:cubicBezTo>
                      <a:pt x="1546572" y="2394"/>
                      <a:pt x="1534235" y="5156"/>
                      <a:pt x="1524660" y="6445"/>
                    </a:cubicBezTo>
                    <a:lnTo>
                      <a:pt x="1524660" y="10864"/>
                    </a:lnTo>
                    <a:cubicBezTo>
                      <a:pt x="1537918" y="11785"/>
                      <a:pt x="1538838" y="12337"/>
                      <a:pt x="1538838" y="24490"/>
                    </a:cubicBezTo>
                    <a:lnTo>
                      <a:pt x="1538838" y="50454"/>
                    </a:lnTo>
                    <a:cubicBezTo>
                      <a:pt x="1534603" y="48981"/>
                      <a:pt x="1529263" y="48428"/>
                      <a:pt x="1526685" y="48428"/>
                    </a:cubicBezTo>
                    <a:cubicBezTo>
                      <a:pt x="1501643" y="48428"/>
                      <a:pt x="1479178" y="68499"/>
                      <a:pt x="1479178" y="94094"/>
                    </a:cubicBezTo>
                    <a:cubicBezTo>
                      <a:pt x="1479178" y="119689"/>
                      <a:pt x="1498512" y="133316"/>
                      <a:pt x="1513243" y="133316"/>
                    </a:cubicBezTo>
                    <a:cubicBezTo>
                      <a:pt x="1515453" y="133316"/>
                      <a:pt x="1520425" y="132211"/>
                      <a:pt x="1527606" y="127976"/>
                    </a:cubicBezTo>
                    <a:lnTo>
                      <a:pt x="1538838" y="121347"/>
                    </a:lnTo>
                    <a:lnTo>
                      <a:pt x="1538838" y="133316"/>
                    </a:lnTo>
                    <a:cubicBezTo>
                      <a:pt x="1549519" y="129449"/>
                      <a:pt x="1563329" y="127055"/>
                      <a:pt x="1567380" y="126318"/>
                    </a:cubicBezTo>
                    <a:lnTo>
                      <a:pt x="1567380" y="121715"/>
                    </a:lnTo>
                    <a:close/>
                    <a:moveTo>
                      <a:pt x="1467946" y="131106"/>
                    </a:moveTo>
                    <a:lnTo>
                      <a:pt x="1467946" y="126318"/>
                    </a:lnTo>
                    <a:cubicBezTo>
                      <a:pt x="1457266" y="125214"/>
                      <a:pt x="1456345" y="124477"/>
                      <a:pt x="1456345" y="111956"/>
                    </a:cubicBezTo>
                    <a:lnTo>
                      <a:pt x="1456345" y="76417"/>
                    </a:lnTo>
                    <a:cubicBezTo>
                      <a:pt x="1456345" y="58740"/>
                      <a:pt x="1447138" y="48428"/>
                      <a:pt x="1432591" y="48428"/>
                    </a:cubicBezTo>
                    <a:cubicBezTo>
                      <a:pt x="1427251" y="48428"/>
                      <a:pt x="1422463" y="50638"/>
                      <a:pt x="1417308" y="53952"/>
                    </a:cubicBezTo>
                    <a:cubicBezTo>
                      <a:pt x="1412704" y="57083"/>
                      <a:pt x="1408653" y="59845"/>
                      <a:pt x="1404970" y="62607"/>
                    </a:cubicBezTo>
                    <a:lnTo>
                      <a:pt x="1404970" y="47876"/>
                    </a:lnTo>
                    <a:cubicBezTo>
                      <a:pt x="1396868" y="51559"/>
                      <a:pt x="1388214" y="53768"/>
                      <a:pt x="1379375" y="55425"/>
                    </a:cubicBezTo>
                    <a:lnTo>
                      <a:pt x="1379375" y="59661"/>
                    </a:lnTo>
                    <a:cubicBezTo>
                      <a:pt x="1389319" y="61502"/>
                      <a:pt x="1390424" y="62054"/>
                      <a:pt x="1390424" y="73839"/>
                    </a:cubicBezTo>
                    <a:lnTo>
                      <a:pt x="1390424" y="111956"/>
                    </a:lnTo>
                    <a:cubicBezTo>
                      <a:pt x="1390424" y="124109"/>
                      <a:pt x="1389503" y="125029"/>
                      <a:pt x="1376981" y="126318"/>
                    </a:cubicBezTo>
                    <a:lnTo>
                      <a:pt x="1376981" y="131106"/>
                    </a:lnTo>
                    <a:lnTo>
                      <a:pt x="1416939" y="131106"/>
                    </a:lnTo>
                    <a:lnTo>
                      <a:pt x="1416939" y="126318"/>
                    </a:lnTo>
                    <a:cubicBezTo>
                      <a:pt x="1406075" y="125214"/>
                      <a:pt x="1404970" y="124477"/>
                      <a:pt x="1404970" y="111956"/>
                    </a:cubicBezTo>
                    <a:lnTo>
                      <a:pt x="1404970" y="68683"/>
                    </a:lnTo>
                    <a:cubicBezTo>
                      <a:pt x="1410495" y="63896"/>
                      <a:pt x="1417676" y="59292"/>
                      <a:pt x="1425041" y="59292"/>
                    </a:cubicBezTo>
                    <a:cubicBezTo>
                      <a:pt x="1437379" y="59292"/>
                      <a:pt x="1441798" y="67579"/>
                      <a:pt x="1441798" y="80284"/>
                    </a:cubicBezTo>
                    <a:lnTo>
                      <a:pt x="1441798" y="111035"/>
                    </a:lnTo>
                    <a:cubicBezTo>
                      <a:pt x="1441798" y="123740"/>
                      <a:pt x="1440509" y="125214"/>
                      <a:pt x="1429645" y="126318"/>
                    </a:cubicBezTo>
                    <a:lnTo>
                      <a:pt x="1429645" y="131106"/>
                    </a:lnTo>
                    <a:lnTo>
                      <a:pt x="1467946" y="131106"/>
                    </a:lnTo>
                    <a:close/>
                    <a:moveTo>
                      <a:pt x="1342548" y="115638"/>
                    </a:moveTo>
                    <a:cubicBezTo>
                      <a:pt x="1339049" y="118953"/>
                      <a:pt x="1332604" y="122083"/>
                      <a:pt x="1327817" y="122267"/>
                    </a:cubicBezTo>
                    <a:cubicBezTo>
                      <a:pt x="1322109" y="122267"/>
                      <a:pt x="1314743" y="117664"/>
                      <a:pt x="1314743" y="108089"/>
                    </a:cubicBezTo>
                    <a:cubicBezTo>
                      <a:pt x="1314743" y="101460"/>
                      <a:pt x="1318794" y="97961"/>
                      <a:pt x="1325975" y="94647"/>
                    </a:cubicBezTo>
                    <a:cubicBezTo>
                      <a:pt x="1329842" y="92805"/>
                      <a:pt x="1338681" y="88938"/>
                      <a:pt x="1342548" y="86913"/>
                    </a:cubicBezTo>
                    <a:lnTo>
                      <a:pt x="1342548" y="115638"/>
                    </a:lnTo>
                    <a:close/>
                    <a:moveTo>
                      <a:pt x="1371641" y="123925"/>
                    </a:moveTo>
                    <a:lnTo>
                      <a:pt x="1369800" y="119137"/>
                    </a:lnTo>
                    <a:cubicBezTo>
                      <a:pt x="1367959" y="120242"/>
                      <a:pt x="1365381" y="121163"/>
                      <a:pt x="1363171" y="121163"/>
                    </a:cubicBezTo>
                    <a:cubicBezTo>
                      <a:pt x="1360041" y="121163"/>
                      <a:pt x="1356726" y="118400"/>
                      <a:pt x="1356726" y="110114"/>
                    </a:cubicBezTo>
                    <a:lnTo>
                      <a:pt x="1356726" y="75865"/>
                    </a:lnTo>
                    <a:cubicBezTo>
                      <a:pt x="1356726" y="66290"/>
                      <a:pt x="1354885" y="58740"/>
                      <a:pt x="1348440" y="53400"/>
                    </a:cubicBezTo>
                    <a:cubicBezTo>
                      <a:pt x="1344389" y="50085"/>
                      <a:pt x="1338865" y="48428"/>
                      <a:pt x="1333341" y="48428"/>
                    </a:cubicBezTo>
                    <a:cubicBezTo>
                      <a:pt x="1322845" y="50454"/>
                      <a:pt x="1310876" y="57635"/>
                      <a:pt x="1305720" y="61318"/>
                    </a:cubicBezTo>
                    <a:cubicBezTo>
                      <a:pt x="1302222" y="63896"/>
                      <a:pt x="1299828" y="65921"/>
                      <a:pt x="1299828" y="68683"/>
                    </a:cubicBezTo>
                    <a:cubicBezTo>
                      <a:pt x="1299828" y="72918"/>
                      <a:pt x="1304615" y="76601"/>
                      <a:pt x="1307930" y="76601"/>
                    </a:cubicBezTo>
                    <a:cubicBezTo>
                      <a:pt x="1310508" y="76601"/>
                      <a:pt x="1312533" y="75312"/>
                      <a:pt x="1313270" y="72366"/>
                    </a:cubicBezTo>
                    <a:cubicBezTo>
                      <a:pt x="1314743" y="66658"/>
                      <a:pt x="1316400" y="62607"/>
                      <a:pt x="1318794" y="60213"/>
                    </a:cubicBezTo>
                    <a:cubicBezTo>
                      <a:pt x="1320635" y="58003"/>
                      <a:pt x="1323397" y="56530"/>
                      <a:pt x="1327080" y="56530"/>
                    </a:cubicBezTo>
                    <a:cubicBezTo>
                      <a:pt x="1336287" y="56530"/>
                      <a:pt x="1342548" y="64080"/>
                      <a:pt x="1342548" y="77338"/>
                    </a:cubicBezTo>
                    <a:lnTo>
                      <a:pt x="1342548" y="80652"/>
                    </a:lnTo>
                    <a:cubicBezTo>
                      <a:pt x="1338497" y="83967"/>
                      <a:pt x="1325055" y="88938"/>
                      <a:pt x="1314006" y="92621"/>
                    </a:cubicBezTo>
                    <a:cubicBezTo>
                      <a:pt x="1303879" y="96120"/>
                      <a:pt x="1299091" y="101828"/>
                      <a:pt x="1299091" y="110851"/>
                    </a:cubicBezTo>
                    <a:cubicBezTo>
                      <a:pt x="1299091" y="122452"/>
                      <a:pt x="1308114" y="133316"/>
                      <a:pt x="1321188" y="133316"/>
                    </a:cubicBezTo>
                    <a:cubicBezTo>
                      <a:pt x="1326712" y="133316"/>
                      <a:pt x="1335550" y="126503"/>
                      <a:pt x="1342916" y="121531"/>
                    </a:cubicBezTo>
                    <a:cubicBezTo>
                      <a:pt x="1343837" y="124661"/>
                      <a:pt x="1344942" y="127239"/>
                      <a:pt x="1347335" y="129817"/>
                    </a:cubicBezTo>
                    <a:cubicBezTo>
                      <a:pt x="1349361" y="131658"/>
                      <a:pt x="1353228" y="133316"/>
                      <a:pt x="1355990" y="133316"/>
                    </a:cubicBezTo>
                    <a:lnTo>
                      <a:pt x="1371641" y="123925"/>
                    </a:lnTo>
                    <a:close/>
                    <a:moveTo>
                      <a:pt x="1280678" y="101092"/>
                    </a:moveTo>
                    <a:cubicBezTo>
                      <a:pt x="1277915" y="109562"/>
                      <a:pt x="1274417" y="115454"/>
                      <a:pt x="1271286" y="119137"/>
                    </a:cubicBezTo>
                    <a:cubicBezTo>
                      <a:pt x="1267051" y="123925"/>
                      <a:pt x="1260791" y="124845"/>
                      <a:pt x="1250663" y="124845"/>
                    </a:cubicBezTo>
                    <a:cubicBezTo>
                      <a:pt x="1242929" y="124845"/>
                      <a:pt x="1236669" y="124477"/>
                      <a:pt x="1232986" y="122452"/>
                    </a:cubicBezTo>
                    <a:cubicBezTo>
                      <a:pt x="1229671" y="120610"/>
                      <a:pt x="1228751" y="116927"/>
                      <a:pt x="1228751" y="106984"/>
                    </a:cubicBezTo>
                    <a:lnTo>
                      <a:pt x="1228751" y="34250"/>
                    </a:lnTo>
                    <a:cubicBezTo>
                      <a:pt x="1228751" y="18598"/>
                      <a:pt x="1230408" y="17677"/>
                      <a:pt x="1244955" y="16572"/>
                    </a:cubicBezTo>
                    <a:lnTo>
                      <a:pt x="1244955" y="11417"/>
                    </a:lnTo>
                    <a:lnTo>
                      <a:pt x="1196895" y="11417"/>
                    </a:lnTo>
                    <a:lnTo>
                      <a:pt x="1196895" y="16572"/>
                    </a:lnTo>
                    <a:cubicBezTo>
                      <a:pt x="1211810" y="17677"/>
                      <a:pt x="1213099" y="18598"/>
                      <a:pt x="1213099" y="34250"/>
                    </a:cubicBezTo>
                    <a:lnTo>
                      <a:pt x="1213099" y="107905"/>
                    </a:lnTo>
                    <a:cubicBezTo>
                      <a:pt x="1213099" y="123556"/>
                      <a:pt x="1211626" y="124845"/>
                      <a:pt x="1196158" y="125950"/>
                    </a:cubicBezTo>
                    <a:lnTo>
                      <a:pt x="1196158" y="131106"/>
                    </a:lnTo>
                    <a:lnTo>
                      <a:pt x="1279573" y="131106"/>
                    </a:lnTo>
                    <a:cubicBezTo>
                      <a:pt x="1281230" y="125398"/>
                      <a:pt x="1285097" y="107905"/>
                      <a:pt x="1286202" y="102196"/>
                    </a:cubicBezTo>
                    <a:lnTo>
                      <a:pt x="1280678" y="101092"/>
                    </a:lnTo>
                    <a:close/>
                    <a:moveTo>
                      <a:pt x="1137971" y="71261"/>
                    </a:moveTo>
                    <a:cubicBezTo>
                      <a:pt x="1137418" y="66658"/>
                      <a:pt x="1135393" y="55794"/>
                      <a:pt x="1133920" y="51559"/>
                    </a:cubicBezTo>
                    <a:cubicBezTo>
                      <a:pt x="1130053" y="50085"/>
                      <a:pt x="1125081" y="48428"/>
                      <a:pt x="1117532" y="48428"/>
                    </a:cubicBezTo>
                    <a:cubicBezTo>
                      <a:pt x="1100591" y="48428"/>
                      <a:pt x="1089543" y="59292"/>
                      <a:pt x="1089543" y="72182"/>
                    </a:cubicBezTo>
                    <a:cubicBezTo>
                      <a:pt x="1089543" y="86361"/>
                      <a:pt x="1101512" y="92437"/>
                      <a:pt x="1112560" y="97593"/>
                    </a:cubicBezTo>
                    <a:cubicBezTo>
                      <a:pt x="1121767" y="101828"/>
                      <a:pt x="1127107" y="106247"/>
                      <a:pt x="1127107" y="114349"/>
                    </a:cubicBezTo>
                    <a:cubicBezTo>
                      <a:pt x="1127107" y="122452"/>
                      <a:pt x="1120846" y="127239"/>
                      <a:pt x="1114033" y="127239"/>
                    </a:cubicBezTo>
                    <a:cubicBezTo>
                      <a:pt x="1102985" y="127239"/>
                      <a:pt x="1094698" y="116559"/>
                      <a:pt x="1091384" y="104406"/>
                    </a:cubicBezTo>
                    <a:lnTo>
                      <a:pt x="1086596" y="105327"/>
                    </a:lnTo>
                    <a:cubicBezTo>
                      <a:pt x="1086596" y="111956"/>
                      <a:pt x="1088254" y="124477"/>
                      <a:pt x="1089543" y="127055"/>
                    </a:cubicBezTo>
                    <a:cubicBezTo>
                      <a:pt x="1092857" y="129817"/>
                      <a:pt x="1101327" y="133316"/>
                      <a:pt x="1110718" y="133316"/>
                    </a:cubicBezTo>
                    <a:cubicBezTo>
                      <a:pt x="1125449" y="133316"/>
                      <a:pt x="1141101" y="124661"/>
                      <a:pt x="1141101" y="107905"/>
                    </a:cubicBezTo>
                    <a:cubicBezTo>
                      <a:pt x="1141101" y="95199"/>
                      <a:pt x="1131710" y="88570"/>
                      <a:pt x="1117900" y="82862"/>
                    </a:cubicBezTo>
                    <a:cubicBezTo>
                      <a:pt x="1109614" y="79363"/>
                      <a:pt x="1102248" y="75128"/>
                      <a:pt x="1102248" y="66842"/>
                    </a:cubicBezTo>
                    <a:cubicBezTo>
                      <a:pt x="1102248" y="59661"/>
                      <a:pt x="1107220" y="54136"/>
                      <a:pt x="1114217" y="54136"/>
                    </a:cubicBezTo>
                    <a:cubicBezTo>
                      <a:pt x="1123240" y="54136"/>
                      <a:pt x="1129685" y="61502"/>
                      <a:pt x="1133183" y="72366"/>
                    </a:cubicBezTo>
                    <a:lnTo>
                      <a:pt x="1137971" y="71261"/>
                    </a:lnTo>
                    <a:close/>
                    <a:moveTo>
                      <a:pt x="1041851" y="55241"/>
                    </a:moveTo>
                    <a:cubicBezTo>
                      <a:pt x="1051979" y="55241"/>
                      <a:pt x="1058239" y="64080"/>
                      <a:pt x="1058055" y="73655"/>
                    </a:cubicBezTo>
                    <a:cubicBezTo>
                      <a:pt x="1058055" y="76233"/>
                      <a:pt x="1056950" y="77338"/>
                      <a:pt x="1053636" y="77338"/>
                    </a:cubicBezTo>
                    <a:cubicBezTo>
                      <a:pt x="1042956" y="77706"/>
                      <a:pt x="1032828" y="77890"/>
                      <a:pt x="1022516" y="77890"/>
                    </a:cubicBezTo>
                    <a:cubicBezTo>
                      <a:pt x="1025279" y="62975"/>
                      <a:pt x="1033381" y="55241"/>
                      <a:pt x="1041851" y="55241"/>
                    </a:cubicBezTo>
                    <a:moveTo>
                      <a:pt x="1070024" y="111587"/>
                    </a:moveTo>
                    <a:cubicBezTo>
                      <a:pt x="1063395" y="117848"/>
                      <a:pt x="1056398" y="120794"/>
                      <a:pt x="1049032" y="120794"/>
                    </a:cubicBezTo>
                    <a:cubicBezTo>
                      <a:pt x="1036143" y="120794"/>
                      <a:pt x="1021780" y="110483"/>
                      <a:pt x="1021596" y="85440"/>
                    </a:cubicBezTo>
                    <a:cubicBezTo>
                      <a:pt x="1043508" y="84703"/>
                      <a:pt x="1066525" y="82862"/>
                      <a:pt x="1069656" y="82310"/>
                    </a:cubicBezTo>
                    <a:cubicBezTo>
                      <a:pt x="1072970" y="81573"/>
                      <a:pt x="1073891" y="80100"/>
                      <a:pt x="1073891" y="76417"/>
                    </a:cubicBezTo>
                    <a:cubicBezTo>
                      <a:pt x="1073891" y="62054"/>
                      <a:pt x="1061554" y="48428"/>
                      <a:pt x="1046270" y="48428"/>
                    </a:cubicBezTo>
                    <a:cubicBezTo>
                      <a:pt x="1036695" y="48428"/>
                      <a:pt x="1026752" y="53400"/>
                      <a:pt x="1019202" y="61870"/>
                    </a:cubicBezTo>
                    <a:cubicBezTo>
                      <a:pt x="1011652" y="70156"/>
                      <a:pt x="1007049" y="81389"/>
                      <a:pt x="1007049" y="94094"/>
                    </a:cubicBezTo>
                    <a:cubicBezTo>
                      <a:pt x="1007049" y="114902"/>
                      <a:pt x="1020307" y="133316"/>
                      <a:pt x="1042956" y="133316"/>
                    </a:cubicBezTo>
                    <a:cubicBezTo>
                      <a:pt x="1048664" y="133316"/>
                      <a:pt x="1061370" y="130001"/>
                      <a:pt x="1072970" y="115454"/>
                    </a:cubicBezTo>
                    <a:lnTo>
                      <a:pt x="1070024" y="111587"/>
                    </a:lnTo>
                    <a:close/>
                    <a:moveTo>
                      <a:pt x="969117" y="115454"/>
                    </a:moveTo>
                    <a:cubicBezTo>
                      <a:pt x="964697" y="118769"/>
                      <a:pt x="958068" y="121715"/>
                      <a:pt x="951439" y="121715"/>
                    </a:cubicBezTo>
                    <a:cubicBezTo>
                      <a:pt x="939654" y="121715"/>
                      <a:pt x="926212" y="111035"/>
                      <a:pt x="926212" y="89123"/>
                    </a:cubicBezTo>
                    <a:cubicBezTo>
                      <a:pt x="926212" y="62423"/>
                      <a:pt x="941680" y="55241"/>
                      <a:pt x="950150" y="55241"/>
                    </a:cubicBezTo>
                    <a:cubicBezTo>
                      <a:pt x="957148" y="55241"/>
                      <a:pt x="964697" y="58187"/>
                      <a:pt x="969117" y="64632"/>
                    </a:cubicBezTo>
                    <a:lnTo>
                      <a:pt x="969117" y="115454"/>
                    </a:lnTo>
                    <a:close/>
                    <a:moveTo>
                      <a:pt x="997658" y="121715"/>
                    </a:moveTo>
                    <a:lnTo>
                      <a:pt x="991765" y="121163"/>
                    </a:lnTo>
                    <a:cubicBezTo>
                      <a:pt x="984952" y="120426"/>
                      <a:pt x="983663" y="119505"/>
                      <a:pt x="983663" y="109930"/>
                    </a:cubicBezTo>
                    <a:lnTo>
                      <a:pt x="983663" y="0"/>
                    </a:lnTo>
                    <a:cubicBezTo>
                      <a:pt x="976850" y="2394"/>
                      <a:pt x="964513" y="5156"/>
                      <a:pt x="954938" y="6445"/>
                    </a:cubicBezTo>
                    <a:lnTo>
                      <a:pt x="954938" y="10864"/>
                    </a:lnTo>
                    <a:cubicBezTo>
                      <a:pt x="968196" y="11785"/>
                      <a:pt x="969117" y="12337"/>
                      <a:pt x="969117" y="24490"/>
                    </a:cubicBezTo>
                    <a:lnTo>
                      <a:pt x="969117" y="50454"/>
                    </a:lnTo>
                    <a:cubicBezTo>
                      <a:pt x="964881" y="48981"/>
                      <a:pt x="959541" y="48428"/>
                      <a:pt x="956963" y="48428"/>
                    </a:cubicBezTo>
                    <a:cubicBezTo>
                      <a:pt x="931921" y="48428"/>
                      <a:pt x="909456" y="68499"/>
                      <a:pt x="909456" y="94094"/>
                    </a:cubicBezTo>
                    <a:cubicBezTo>
                      <a:pt x="909456" y="119689"/>
                      <a:pt x="928790" y="133316"/>
                      <a:pt x="943521" y="133316"/>
                    </a:cubicBezTo>
                    <a:cubicBezTo>
                      <a:pt x="945731" y="133316"/>
                      <a:pt x="950703" y="132211"/>
                      <a:pt x="957884" y="127976"/>
                    </a:cubicBezTo>
                    <a:lnTo>
                      <a:pt x="969117" y="121347"/>
                    </a:lnTo>
                    <a:lnTo>
                      <a:pt x="969117" y="133316"/>
                    </a:lnTo>
                    <a:cubicBezTo>
                      <a:pt x="979797" y="129449"/>
                      <a:pt x="993607" y="127055"/>
                      <a:pt x="997658" y="126318"/>
                    </a:cubicBezTo>
                    <a:lnTo>
                      <a:pt x="997658" y="121715"/>
                    </a:lnTo>
                    <a:close/>
                    <a:moveTo>
                      <a:pt x="862685" y="131106"/>
                    </a:moveTo>
                    <a:lnTo>
                      <a:pt x="862685" y="126318"/>
                    </a:lnTo>
                    <a:cubicBezTo>
                      <a:pt x="855688" y="125950"/>
                      <a:pt x="850900" y="123188"/>
                      <a:pt x="844271" y="116191"/>
                    </a:cubicBezTo>
                    <a:cubicBezTo>
                      <a:pt x="838011" y="109746"/>
                      <a:pt x="819413" y="88018"/>
                      <a:pt x="815730" y="82494"/>
                    </a:cubicBezTo>
                    <a:cubicBezTo>
                      <a:pt x="823648" y="73287"/>
                      <a:pt x="826962" y="69604"/>
                      <a:pt x="831566" y="65001"/>
                    </a:cubicBezTo>
                    <a:cubicBezTo>
                      <a:pt x="838747" y="58187"/>
                      <a:pt x="842614" y="56346"/>
                      <a:pt x="855319" y="54136"/>
                    </a:cubicBezTo>
                    <a:lnTo>
                      <a:pt x="855319" y="49533"/>
                    </a:lnTo>
                    <a:lnTo>
                      <a:pt x="817755" y="51190"/>
                    </a:lnTo>
                    <a:lnTo>
                      <a:pt x="817755" y="55978"/>
                    </a:lnTo>
                    <a:cubicBezTo>
                      <a:pt x="826410" y="56899"/>
                      <a:pt x="826962" y="58372"/>
                      <a:pt x="823279" y="64080"/>
                    </a:cubicBezTo>
                    <a:cubicBezTo>
                      <a:pt x="819781" y="69052"/>
                      <a:pt x="814257" y="76233"/>
                      <a:pt x="810206" y="80284"/>
                    </a:cubicBezTo>
                    <a:cubicBezTo>
                      <a:pt x="807444" y="83230"/>
                      <a:pt x="804129" y="85624"/>
                      <a:pt x="798605" y="86729"/>
                    </a:cubicBezTo>
                    <a:lnTo>
                      <a:pt x="798605" y="0"/>
                    </a:lnTo>
                    <a:cubicBezTo>
                      <a:pt x="791424" y="2394"/>
                      <a:pt x="780928" y="5524"/>
                      <a:pt x="772089" y="6445"/>
                    </a:cubicBezTo>
                    <a:lnTo>
                      <a:pt x="772089" y="10680"/>
                    </a:lnTo>
                    <a:cubicBezTo>
                      <a:pt x="783322" y="11785"/>
                      <a:pt x="784242" y="12705"/>
                      <a:pt x="784242" y="24859"/>
                    </a:cubicBezTo>
                    <a:lnTo>
                      <a:pt x="784242" y="111956"/>
                    </a:lnTo>
                    <a:cubicBezTo>
                      <a:pt x="784242" y="123740"/>
                      <a:pt x="783137" y="125214"/>
                      <a:pt x="770800" y="126318"/>
                    </a:cubicBezTo>
                    <a:lnTo>
                      <a:pt x="770800" y="131106"/>
                    </a:lnTo>
                    <a:lnTo>
                      <a:pt x="812047" y="131106"/>
                    </a:lnTo>
                    <a:lnTo>
                      <a:pt x="812047" y="126318"/>
                    </a:lnTo>
                    <a:cubicBezTo>
                      <a:pt x="800262" y="125214"/>
                      <a:pt x="798605" y="124109"/>
                      <a:pt x="798605" y="111956"/>
                    </a:cubicBezTo>
                    <a:lnTo>
                      <a:pt x="798605" y="91516"/>
                    </a:lnTo>
                    <a:cubicBezTo>
                      <a:pt x="799894" y="91148"/>
                      <a:pt x="800815" y="90964"/>
                      <a:pt x="801551" y="90964"/>
                    </a:cubicBezTo>
                    <a:cubicBezTo>
                      <a:pt x="803208" y="90964"/>
                      <a:pt x="804866" y="91885"/>
                      <a:pt x="807260" y="95015"/>
                    </a:cubicBezTo>
                    <a:cubicBezTo>
                      <a:pt x="817387" y="107352"/>
                      <a:pt x="828988" y="122083"/>
                      <a:pt x="837458" y="131474"/>
                    </a:cubicBezTo>
                    <a:lnTo>
                      <a:pt x="862685" y="131106"/>
                    </a:lnTo>
                    <a:close/>
                    <a:moveTo>
                      <a:pt x="762330" y="131106"/>
                    </a:moveTo>
                    <a:lnTo>
                      <a:pt x="762330" y="126318"/>
                    </a:lnTo>
                    <a:cubicBezTo>
                      <a:pt x="751650" y="125214"/>
                      <a:pt x="750729" y="124477"/>
                      <a:pt x="750729" y="111956"/>
                    </a:cubicBezTo>
                    <a:lnTo>
                      <a:pt x="750729" y="76417"/>
                    </a:lnTo>
                    <a:cubicBezTo>
                      <a:pt x="750729" y="58740"/>
                      <a:pt x="741522" y="48428"/>
                      <a:pt x="726976" y="48428"/>
                    </a:cubicBezTo>
                    <a:cubicBezTo>
                      <a:pt x="721635" y="48428"/>
                      <a:pt x="716848" y="50638"/>
                      <a:pt x="711692" y="53952"/>
                    </a:cubicBezTo>
                    <a:cubicBezTo>
                      <a:pt x="707089" y="57083"/>
                      <a:pt x="703038" y="59845"/>
                      <a:pt x="699355" y="62607"/>
                    </a:cubicBezTo>
                    <a:lnTo>
                      <a:pt x="699355" y="47876"/>
                    </a:lnTo>
                    <a:cubicBezTo>
                      <a:pt x="691253" y="51559"/>
                      <a:pt x="682598" y="53768"/>
                      <a:pt x="673760" y="55425"/>
                    </a:cubicBezTo>
                    <a:lnTo>
                      <a:pt x="673760" y="59661"/>
                    </a:lnTo>
                    <a:cubicBezTo>
                      <a:pt x="683703" y="61502"/>
                      <a:pt x="684808" y="62054"/>
                      <a:pt x="684808" y="73839"/>
                    </a:cubicBezTo>
                    <a:lnTo>
                      <a:pt x="684808" y="111956"/>
                    </a:lnTo>
                    <a:cubicBezTo>
                      <a:pt x="684808" y="124109"/>
                      <a:pt x="683887" y="125029"/>
                      <a:pt x="671366" y="126318"/>
                    </a:cubicBezTo>
                    <a:lnTo>
                      <a:pt x="671366" y="131106"/>
                    </a:lnTo>
                    <a:lnTo>
                      <a:pt x="711324" y="131106"/>
                    </a:lnTo>
                    <a:lnTo>
                      <a:pt x="711324" y="126318"/>
                    </a:lnTo>
                    <a:cubicBezTo>
                      <a:pt x="700460" y="125214"/>
                      <a:pt x="699355" y="124477"/>
                      <a:pt x="699355" y="111956"/>
                    </a:cubicBezTo>
                    <a:lnTo>
                      <a:pt x="699355" y="68683"/>
                    </a:lnTo>
                    <a:cubicBezTo>
                      <a:pt x="704879" y="63896"/>
                      <a:pt x="712060" y="59292"/>
                      <a:pt x="719426" y="59292"/>
                    </a:cubicBezTo>
                    <a:cubicBezTo>
                      <a:pt x="731763" y="59292"/>
                      <a:pt x="736182" y="67579"/>
                      <a:pt x="736182" y="80284"/>
                    </a:cubicBezTo>
                    <a:lnTo>
                      <a:pt x="736182" y="111035"/>
                    </a:lnTo>
                    <a:cubicBezTo>
                      <a:pt x="736182" y="123740"/>
                      <a:pt x="734893" y="125214"/>
                      <a:pt x="724029" y="126318"/>
                    </a:cubicBezTo>
                    <a:lnTo>
                      <a:pt x="724029" y="131106"/>
                    </a:lnTo>
                    <a:lnTo>
                      <a:pt x="762330" y="131106"/>
                    </a:lnTo>
                    <a:close/>
                    <a:moveTo>
                      <a:pt x="636932" y="115638"/>
                    </a:moveTo>
                    <a:cubicBezTo>
                      <a:pt x="633434" y="118953"/>
                      <a:pt x="626989" y="122083"/>
                      <a:pt x="622201" y="122267"/>
                    </a:cubicBezTo>
                    <a:cubicBezTo>
                      <a:pt x="616493" y="122267"/>
                      <a:pt x="609127" y="117664"/>
                      <a:pt x="609127" y="108089"/>
                    </a:cubicBezTo>
                    <a:cubicBezTo>
                      <a:pt x="609127" y="101460"/>
                      <a:pt x="613178" y="97961"/>
                      <a:pt x="620360" y="94647"/>
                    </a:cubicBezTo>
                    <a:cubicBezTo>
                      <a:pt x="624227" y="92805"/>
                      <a:pt x="633065" y="88938"/>
                      <a:pt x="636932" y="86913"/>
                    </a:cubicBezTo>
                    <a:lnTo>
                      <a:pt x="636932" y="115638"/>
                    </a:lnTo>
                    <a:close/>
                    <a:moveTo>
                      <a:pt x="666026" y="123925"/>
                    </a:moveTo>
                    <a:lnTo>
                      <a:pt x="664185" y="119137"/>
                    </a:lnTo>
                    <a:cubicBezTo>
                      <a:pt x="662343" y="120242"/>
                      <a:pt x="659765" y="121163"/>
                      <a:pt x="657556" y="121163"/>
                    </a:cubicBezTo>
                    <a:cubicBezTo>
                      <a:pt x="654425" y="121163"/>
                      <a:pt x="651111" y="118400"/>
                      <a:pt x="651111" y="110114"/>
                    </a:cubicBezTo>
                    <a:lnTo>
                      <a:pt x="651111" y="75865"/>
                    </a:lnTo>
                    <a:cubicBezTo>
                      <a:pt x="651111" y="66290"/>
                      <a:pt x="649269" y="58740"/>
                      <a:pt x="642825" y="53400"/>
                    </a:cubicBezTo>
                    <a:cubicBezTo>
                      <a:pt x="638774" y="50085"/>
                      <a:pt x="633249" y="48428"/>
                      <a:pt x="627725" y="48428"/>
                    </a:cubicBezTo>
                    <a:cubicBezTo>
                      <a:pt x="617229" y="50454"/>
                      <a:pt x="605261" y="57635"/>
                      <a:pt x="600105" y="61318"/>
                    </a:cubicBezTo>
                    <a:cubicBezTo>
                      <a:pt x="596606" y="63896"/>
                      <a:pt x="594212" y="65921"/>
                      <a:pt x="594212" y="68683"/>
                    </a:cubicBezTo>
                    <a:cubicBezTo>
                      <a:pt x="594212" y="72918"/>
                      <a:pt x="599000" y="76601"/>
                      <a:pt x="602314" y="76601"/>
                    </a:cubicBezTo>
                    <a:cubicBezTo>
                      <a:pt x="604892" y="76601"/>
                      <a:pt x="606918" y="75312"/>
                      <a:pt x="607654" y="72366"/>
                    </a:cubicBezTo>
                    <a:cubicBezTo>
                      <a:pt x="609127" y="66658"/>
                      <a:pt x="610785" y="62607"/>
                      <a:pt x="613178" y="60213"/>
                    </a:cubicBezTo>
                    <a:cubicBezTo>
                      <a:pt x="615020" y="58003"/>
                      <a:pt x="617782" y="56530"/>
                      <a:pt x="621465" y="56530"/>
                    </a:cubicBezTo>
                    <a:cubicBezTo>
                      <a:pt x="630672" y="56530"/>
                      <a:pt x="636932" y="64080"/>
                      <a:pt x="636932" y="77338"/>
                    </a:cubicBezTo>
                    <a:lnTo>
                      <a:pt x="636932" y="80652"/>
                    </a:lnTo>
                    <a:cubicBezTo>
                      <a:pt x="632881" y="83967"/>
                      <a:pt x="619439" y="88938"/>
                      <a:pt x="608391" y="92621"/>
                    </a:cubicBezTo>
                    <a:cubicBezTo>
                      <a:pt x="598263" y="96120"/>
                      <a:pt x="593476" y="101828"/>
                      <a:pt x="593476" y="110851"/>
                    </a:cubicBezTo>
                    <a:cubicBezTo>
                      <a:pt x="593476" y="122452"/>
                      <a:pt x="602498" y="133316"/>
                      <a:pt x="615572" y="133316"/>
                    </a:cubicBezTo>
                    <a:cubicBezTo>
                      <a:pt x="621096" y="133316"/>
                      <a:pt x="629935" y="126503"/>
                      <a:pt x="637300" y="121531"/>
                    </a:cubicBezTo>
                    <a:cubicBezTo>
                      <a:pt x="638221" y="124661"/>
                      <a:pt x="639326" y="127239"/>
                      <a:pt x="641720" y="129817"/>
                    </a:cubicBezTo>
                    <a:cubicBezTo>
                      <a:pt x="643745" y="131658"/>
                      <a:pt x="647612" y="133316"/>
                      <a:pt x="650374" y="133316"/>
                    </a:cubicBezTo>
                    <a:lnTo>
                      <a:pt x="666026" y="123925"/>
                    </a:lnTo>
                    <a:close/>
                    <a:moveTo>
                      <a:pt x="519268" y="62239"/>
                    </a:moveTo>
                    <a:cubicBezTo>
                      <a:pt x="522583" y="60213"/>
                      <a:pt x="528475" y="58740"/>
                      <a:pt x="533631" y="58740"/>
                    </a:cubicBezTo>
                    <a:cubicBezTo>
                      <a:pt x="548914" y="58740"/>
                      <a:pt x="561804" y="70893"/>
                      <a:pt x="561804" y="91885"/>
                    </a:cubicBezTo>
                    <a:cubicBezTo>
                      <a:pt x="561804" y="112876"/>
                      <a:pt x="552045" y="126318"/>
                      <a:pt x="536761" y="126318"/>
                    </a:cubicBezTo>
                    <a:cubicBezTo>
                      <a:pt x="527002" y="126318"/>
                      <a:pt x="521478" y="119689"/>
                      <a:pt x="520373" y="116007"/>
                    </a:cubicBezTo>
                    <a:cubicBezTo>
                      <a:pt x="519637" y="114349"/>
                      <a:pt x="519268" y="112508"/>
                      <a:pt x="519268" y="109746"/>
                    </a:cubicBezTo>
                    <a:lnTo>
                      <a:pt x="519268" y="62239"/>
                    </a:lnTo>
                    <a:close/>
                    <a:moveTo>
                      <a:pt x="519268" y="56714"/>
                    </a:moveTo>
                    <a:lnTo>
                      <a:pt x="519268" y="0"/>
                    </a:lnTo>
                    <a:cubicBezTo>
                      <a:pt x="512455" y="2394"/>
                      <a:pt x="501223" y="5340"/>
                      <a:pt x="492568" y="6445"/>
                    </a:cubicBezTo>
                    <a:lnTo>
                      <a:pt x="492568" y="10680"/>
                    </a:lnTo>
                    <a:cubicBezTo>
                      <a:pt x="504353" y="11785"/>
                      <a:pt x="504721" y="12890"/>
                      <a:pt x="504721" y="24306"/>
                    </a:cubicBezTo>
                    <a:lnTo>
                      <a:pt x="504721" y="126687"/>
                    </a:lnTo>
                    <a:cubicBezTo>
                      <a:pt x="514849" y="131474"/>
                      <a:pt x="524240" y="133316"/>
                      <a:pt x="531790" y="133316"/>
                    </a:cubicBezTo>
                    <a:cubicBezTo>
                      <a:pt x="556464" y="133316"/>
                      <a:pt x="578008" y="114165"/>
                      <a:pt x="578008" y="87097"/>
                    </a:cubicBezTo>
                    <a:cubicBezTo>
                      <a:pt x="578008" y="65369"/>
                      <a:pt x="561436" y="48428"/>
                      <a:pt x="541733" y="48428"/>
                    </a:cubicBezTo>
                    <a:cubicBezTo>
                      <a:pt x="539708" y="48428"/>
                      <a:pt x="537130" y="48981"/>
                      <a:pt x="534183" y="50270"/>
                    </a:cubicBezTo>
                    <a:lnTo>
                      <a:pt x="519268" y="56714"/>
                    </a:lnTo>
                    <a:close/>
                    <a:moveTo>
                      <a:pt x="455741" y="67947"/>
                    </a:moveTo>
                    <a:lnTo>
                      <a:pt x="455741" y="47876"/>
                    </a:lnTo>
                    <a:cubicBezTo>
                      <a:pt x="446902" y="51743"/>
                      <a:pt x="438800" y="53952"/>
                      <a:pt x="429777" y="55425"/>
                    </a:cubicBezTo>
                    <a:lnTo>
                      <a:pt x="429777" y="59476"/>
                    </a:lnTo>
                    <a:cubicBezTo>
                      <a:pt x="440273" y="60950"/>
                      <a:pt x="441194" y="61686"/>
                      <a:pt x="441194" y="73839"/>
                    </a:cubicBezTo>
                    <a:lnTo>
                      <a:pt x="441194" y="111956"/>
                    </a:lnTo>
                    <a:cubicBezTo>
                      <a:pt x="441194" y="124109"/>
                      <a:pt x="439905" y="125214"/>
                      <a:pt x="428488" y="126318"/>
                    </a:cubicBezTo>
                    <a:lnTo>
                      <a:pt x="428488" y="131106"/>
                    </a:lnTo>
                    <a:lnTo>
                      <a:pt x="470840" y="131106"/>
                    </a:lnTo>
                    <a:lnTo>
                      <a:pt x="470840" y="126318"/>
                    </a:lnTo>
                    <a:cubicBezTo>
                      <a:pt x="456661" y="125214"/>
                      <a:pt x="455741" y="124109"/>
                      <a:pt x="455741" y="111956"/>
                    </a:cubicBezTo>
                    <a:lnTo>
                      <a:pt x="455741" y="78258"/>
                    </a:lnTo>
                    <a:cubicBezTo>
                      <a:pt x="459792" y="67947"/>
                      <a:pt x="465684" y="62423"/>
                      <a:pt x="470472" y="62423"/>
                    </a:cubicBezTo>
                    <a:cubicBezTo>
                      <a:pt x="473418" y="62423"/>
                      <a:pt x="475628" y="63527"/>
                      <a:pt x="478206" y="66290"/>
                    </a:cubicBezTo>
                    <a:cubicBezTo>
                      <a:pt x="479310" y="67394"/>
                      <a:pt x="480968" y="67579"/>
                      <a:pt x="483177" y="66658"/>
                    </a:cubicBezTo>
                    <a:cubicBezTo>
                      <a:pt x="486676" y="65001"/>
                      <a:pt x="489070" y="61318"/>
                      <a:pt x="489070" y="57635"/>
                    </a:cubicBezTo>
                    <a:cubicBezTo>
                      <a:pt x="489070" y="53216"/>
                      <a:pt x="484650" y="48428"/>
                      <a:pt x="478390" y="48428"/>
                    </a:cubicBezTo>
                    <a:cubicBezTo>
                      <a:pt x="469551" y="48428"/>
                      <a:pt x="461633" y="58740"/>
                      <a:pt x="456109" y="67947"/>
                    </a:cubicBezTo>
                    <a:lnTo>
                      <a:pt x="455741" y="67947"/>
                    </a:lnTo>
                    <a:close/>
                    <a:moveTo>
                      <a:pt x="385216" y="55241"/>
                    </a:moveTo>
                    <a:cubicBezTo>
                      <a:pt x="395344" y="55241"/>
                      <a:pt x="401604" y="64080"/>
                      <a:pt x="401420" y="73655"/>
                    </a:cubicBezTo>
                    <a:cubicBezTo>
                      <a:pt x="401420" y="76233"/>
                      <a:pt x="400315" y="77338"/>
                      <a:pt x="397001" y="77338"/>
                    </a:cubicBezTo>
                    <a:cubicBezTo>
                      <a:pt x="386321" y="77706"/>
                      <a:pt x="376193" y="77890"/>
                      <a:pt x="365882" y="77890"/>
                    </a:cubicBezTo>
                    <a:cubicBezTo>
                      <a:pt x="368644" y="62975"/>
                      <a:pt x="376746" y="55241"/>
                      <a:pt x="385216" y="55241"/>
                    </a:cubicBezTo>
                    <a:moveTo>
                      <a:pt x="413389" y="111587"/>
                    </a:moveTo>
                    <a:cubicBezTo>
                      <a:pt x="406760" y="117848"/>
                      <a:pt x="399763" y="120794"/>
                      <a:pt x="392397" y="120794"/>
                    </a:cubicBezTo>
                    <a:cubicBezTo>
                      <a:pt x="379508" y="120794"/>
                      <a:pt x="365145" y="110483"/>
                      <a:pt x="364961" y="85440"/>
                    </a:cubicBezTo>
                    <a:cubicBezTo>
                      <a:pt x="386873" y="84703"/>
                      <a:pt x="409890" y="82862"/>
                      <a:pt x="413021" y="82310"/>
                    </a:cubicBezTo>
                    <a:cubicBezTo>
                      <a:pt x="416335" y="81573"/>
                      <a:pt x="417256" y="80100"/>
                      <a:pt x="417256" y="76417"/>
                    </a:cubicBezTo>
                    <a:cubicBezTo>
                      <a:pt x="417256" y="62054"/>
                      <a:pt x="404919" y="48428"/>
                      <a:pt x="389635" y="48428"/>
                    </a:cubicBezTo>
                    <a:cubicBezTo>
                      <a:pt x="380060" y="48428"/>
                      <a:pt x="370117" y="53400"/>
                      <a:pt x="362567" y="61870"/>
                    </a:cubicBezTo>
                    <a:cubicBezTo>
                      <a:pt x="355017" y="70156"/>
                      <a:pt x="350414" y="81389"/>
                      <a:pt x="350414" y="94094"/>
                    </a:cubicBezTo>
                    <a:cubicBezTo>
                      <a:pt x="350414" y="114902"/>
                      <a:pt x="363672" y="133316"/>
                      <a:pt x="386321" y="133316"/>
                    </a:cubicBezTo>
                    <a:cubicBezTo>
                      <a:pt x="392029" y="133316"/>
                      <a:pt x="404735" y="130001"/>
                      <a:pt x="416335" y="115454"/>
                    </a:cubicBezTo>
                    <a:lnTo>
                      <a:pt x="413389" y="111587"/>
                    </a:lnTo>
                    <a:close/>
                    <a:moveTo>
                      <a:pt x="312482" y="115454"/>
                    </a:moveTo>
                    <a:cubicBezTo>
                      <a:pt x="308062" y="118769"/>
                      <a:pt x="301433" y="121715"/>
                      <a:pt x="294804" y="121715"/>
                    </a:cubicBezTo>
                    <a:cubicBezTo>
                      <a:pt x="283020" y="121715"/>
                      <a:pt x="269578" y="111035"/>
                      <a:pt x="269578" y="89123"/>
                    </a:cubicBezTo>
                    <a:cubicBezTo>
                      <a:pt x="269578" y="62423"/>
                      <a:pt x="285045" y="55241"/>
                      <a:pt x="293515" y="55241"/>
                    </a:cubicBezTo>
                    <a:cubicBezTo>
                      <a:pt x="300513" y="55241"/>
                      <a:pt x="308062" y="58187"/>
                      <a:pt x="312482" y="64632"/>
                    </a:cubicBezTo>
                    <a:lnTo>
                      <a:pt x="312482" y="115454"/>
                    </a:lnTo>
                    <a:close/>
                    <a:moveTo>
                      <a:pt x="341023" y="121715"/>
                    </a:moveTo>
                    <a:lnTo>
                      <a:pt x="335131" y="121163"/>
                    </a:lnTo>
                    <a:cubicBezTo>
                      <a:pt x="328317" y="120426"/>
                      <a:pt x="327029" y="119505"/>
                      <a:pt x="327029" y="109930"/>
                    </a:cubicBezTo>
                    <a:lnTo>
                      <a:pt x="327029" y="0"/>
                    </a:lnTo>
                    <a:cubicBezTo>
                      <a:pt x="320215" y="2394"/>
                      <a:pt x="307878" y="5156"/>
                      <a:pt x="298303" y="6445"/>
                    </a:cubicBezTo>
                    <a:lnTo>
                      <a:pt x="298303" y="10864"/>
                    </a:lnTo>
                    <a:cubicBezTo>
                      <a:pt x="311561" y="11785"/>
                      <a:pt x="312482" y="12337"/>
                      <a:pt x="312482" y="24490"/>
                    </a:cubicBezTo>
                    <a:lnTo>
                      <a:pt x="312482" y="50454"/>
                    </a:lnTo>
                    <a:cubicBezTo>
                      <a:pt x="308246" y="48981"/>
                      <a:pt x="302906" y="48428"/>
                      <a:pt x="300329" y="48428"/>
                    </a:cubicBezTo>
                    <a:cubicBezTo>
                      <a:pt x="275286" y="48428"/>
                      <a:pt x="252821" y="68499"/>
                      <a:pt x="252821" y="94094"/>
                    </a:cubicBezTo>
                    <a:cubicBezTo>
                      <a:pt x="252821" y="119689"/>
                      <a:pt x="272155" y="133316"/>
                      <a:pt x="286886" y="133316"/>
                    </a:cubicBezTo>
                    <a:cubicBezTo>
                      <a:pt x="289096" y="133316"/>
                      <a:pt x="294068" y="132211"/>
                      <a:pt x="301249" y="127976"/>
                    </a:cubicBezTo>
                    <a:lnTo>
                      <a:pt x="312482" y="121347"/>
                    </a:lnTo>
                    <a:lnTo>
                      <a:pt x="312482" y="133316"/>
                    </a:lnTo>
                    <a:cubicBezTo>
                      <a:pt x="323162" y="129449"/>
                      <a:pt x="336972" y="127055"/>
                      <a:pt x="341023" y="126318"/>
                    </a:cubicBezTo>
                    <a:lnTo>
                      <a:pt x="341023" y="121715"/>
                    </a:lnTo>
                    <a:close/>
                    <a:moveTo>
                      <a:pt x="212679" y="67947"/>
                    </a:moveTo>
                    <a:lnTo>
                      <a:pt x="212679" y="47876"/>
                    </a:lnTo>
                    <a:cubicBezTo>
                      <a:pt x="203840" y="51743"/>
                      <a:pt x="195738" y="53952"/>
                      <a:pt x="186716" y="55425"/>
                    </a:cubicBezTo>
                    <a:lnTo>
                      <a:pt x="186716" y="59476"/>
                    </a:lnTo>
                    <a:cubicBezTo>
                      <a:pt x="197211" y="60950"/>
                      <a:pt x="198132" y="61686"/>
                      <a:pt x="198132" y="73839"/>
                    </a:cubicBezTo>
                    <a:lnTo>
                      <a:pt x="198132" y="111956"/>
                    </a:lnTo>
                    <a:cubicBezTo>
                      <a:pt x="198132" y="124109"/>
                      <a:pt x="196843" y="125214"/>
                      <a:pt x="185427" y="126318"/>
                    </a:cubicBezTo>
                    <a:lnTo>
                      <a:pt x="185427" y="131106"/>
                    </a:lnTo>
                    <a:lnTo>
                      <a:pt x="227778" y="131106"/>
                    </a:lnTo>
                    <a:lnTo>
                      <a:pt x="227778" y="126318"/>
                    </a:lnTo>
                    <a:cubicBezTo>
                      <a:pt x="213600" y="125214"/>
                      <a:pt x="212679" y="124109"/>
                      <a:pt x="212679" y="111956"/>
                    </a:cubicBezTo>
                    <a:lnTo>
                      <a:pt x="212679" y="78258"/>
                    </a:lnTo>
                    <a:cubicBezTo>
                      <a:pt x="216730" y="67947"/>
                      <a:pt x="222622" y="62423"/>
                      <a:pt x="227410" y="62423"/>
                    </a:cubicBezTo>
                    <a:cubicBezTo>
                      <a:pt x="230356" y="62423"/>
                      <a:pt x="232566" y="63527"/>
                      <a:pt x="235144" y="66290"/>
                    </a:cubicBezTo>
                    <a:cubicBezTo>
                      <a:pt x="236249" y="67394"/>
                      <a:pt x="237906" y="67579"/>
                      <a:pt x="240116" y="66658"/>
                    </a:cubicBezTo>
                    <a:cubicBezTo>
                      <a:pt x="243614" y="65001"/>
                      <a:pt x="246008" y="61318"/>
                      <a:pt x="246008" y="57635"/>
                    </a:cubicBezTo>
                    <a:cubicBezTo>
                      <a:pt x="246008" y="53216"/>
                      <a:pt x="241589" y="48428"/>
                      <a:pt x="235328" y="48428"/>
                    </a:cubicBezTo>
                    <a:cubicBezTo>
                      <a:pt x="226489" y="48428"/>
                      <a:pt x="218571" y="58740"/>
                      <a:pt x="213047" y="67947"/>
                    </a:cubicBezTo>
                    <a:lnTo>
                      <a:pt x="212679" y="67947"/>
                    </a:lnTo>
                    <a:close/>
                    <a:moveTo>
                      <a:pt x="149520" y="32040"/>
                    </a:moveTo>
                    <a:cubicBezTo>
                      <a:pt x="154492" y="32040"/>
                      <a:pt x="158358" y="27805"/>
                      <a:pt x="158358" y="23201"/>
                    </a:cubicBezTo>
                    <a:cubicBezTo>
                      <a:pt x="158358" y="18045"/>
                      <a:pt x="154492" y="13994"/>
                      <a:pt x="149704" y="13994"/>
                    </a:cubicBezTo>
                    <a:cubicBezTo>
                      <a:pt x="144916" y="13994"/>
                      <a:pt x="140865" y="18045"/>
                      <a:pt x="140865" y="23201"/>
                    </a:cubicBezTo>
                    <a:cubicBezTo>
                      <a:pt x="140865" y="27805"/>
                      <a:pt x="144732" y="32040"/>
                      <a:pt x="149520" y="32040"/>
                    </a:cubicBezTo>
                    <a:moveTo>
                      <a:pt x="118585" y="32040"/>
                    </a:moveTo>
                    <a:cubicBezTo>
                      <a:pt x="123556" y="32040"/>
                      <a:pt x="127239" y="27805"/>
                      <a:pt x="127239" y="23201"/>
                    </a:cubicBezTo>
                    <a:cubicBezTo>
                      <a:pt x="127239" y="18045"/>
                      <a:pt x="123556" y="13994"/>
                      <a:pt x="118769" y="13994"/>
                    </a:cubicBezTo>
                    <a:cubicBezTo>
                      <a:pt x="113981" y="13994"/>
                      <a:pt x="109746" y="18045"/>
                      <a:pt x="109746" y="23201"/>
                    </a:cubicBezTo>
                    <a:cubicBezTo>
                      <a:pt x="109746" y="27805"/>
                      <a:pt x="113797" y="32040"/>
                      <a:pt x="118585" y="32040"/>
                    </a:cubicBezTo>
                    <a:moveTo>
                      <a:pt x="132395" y="54505"/>
                    </a:moveTo>
                    <a:cubicBezTo>
                      <a:pt x="148415" y="54505"/>
                      <a:pt x="157069" y="71998"/>
                      <a:pt x="157069" y="93542"/>
                    </a:cubicBezTo>
                    <a:cubicBezTo>
                      <a:pt x="157069" y="118769"/>
                      <a:pt x="147678" y="127239"/>
                      <a:pt x="136262" y="127239"/>
                    </a:cubicBezTo>
                    <a:cubicBezTo>
                      <a:pt x="121163" y="127239"/>
                      <a:pt x="111035" y="109930"/>
                      <a:pt x="111035" y="86729"/>
                    </a:cubicBezTo>
                    <a:cubicBezTo>
                      <a:pt x="111035" y="65921"/>
                      <a:pt x="120978" y="54505"/>
                      <a:pt x="132395" y="54505"/>
                    </a:cubicBezTo>
                    <a:moveTo>
                      <a:pt x="134236" y="48428"/>
                    </a:moveTo>
                    <a:cubicBezTo>
                      <a:pt x="117480" y="48428"/>
                      <a:pt x="93910" y="62239"/>
                      <a:pt x="93910" y="92621"/>
                    </a:cubicBezTo>
                    <a:cubicBezTo>
                      <a:pt x="93910" y="113060"/>
                      <a:pt x="109009" y="133316"/>
                      <a:pt x="134236" y="133316"/>
                    </a:cubicBezTo>
                    <a:cubicBezTo>
                      <a:pt x="152466" y="133316"/>
                      <a:pt x="174194" y="119137"/>
                      <a:pt x="174194" y="89491"/>
                    </a:cubicBezTo>
                    <a:cubicBezTo>
                      <a:pt x="174194" y="66658"/>
                      <a:pt x="157069" y="48428"/>
                      <a:pt x="134236" y="48428"/>
                    </a:cubicBezTo>
                    <a:moveTo>
                      <a:pt x="83414" y="38485"/>
                    </a:moveTo>
                    <a:cubicBezTo>
                      <a:pt x="82494" y="29830"/>
                      <a:pt x="81573" y="18045"/>
                      <a:pt x="81573" y="11417"/>
                    </a:cubicBezTo>
                    <a:lnTo>
                      <a:pt x="552" y="11417"/>
                    </a:lnTo>
                    <a:lnTo>
                      <a:pt x="552" y="16572"/>
                    </a:lnTo>
                    <a:cubicBezTo>
                      <a:pt x="14731" y="17677"/>
                      <a:pt x="16204" y="18598"/>
                      <a:pt x="16204" y="34618"/>
                    </a:cubicBezTo>
                    <a:lnTo>
                      <a:pt x="16204" y="107905"/>
                    </a:lnTo>
                    <a:cubicBezTo>
                      <a:pt x="16204" y="123740"/>
                      <a:pt x="14731" y="124845"/>
                      <a:pt x="0" y="125950"/>
                    </a:cubicBezTo>
                    <a:lnTo>
                      <a:pt x="0" y="131106"/>
                    </a:lnTo>
                    <a:lnTo>
                      <a:pt x="50085" y="131106"/>
                    </a:lnTo>
                    <a:lnTo>
                      <a:pt x="50085" y="125950"/>
                    </a:lnTo>
                    <a:cubicBezTo>
                      <a:pt x="33329" y="124845"/>
                      <a:pt x="31856" y="123740"/>
                      <a:pt x="31856" y="107905"/>
                    </a:cubicBezTo>
                    <a:lnTo>
                      <a:pt x="31856" y="74576"/>
                    </a:lnTo>
                    <a:lnTo>
                      <a:pt x="50822" y="74576"/>
                    </a:lnTo>
                    <a:cubicBezTo>
                      <a:pt x="67579" y="74576"/>
                      <a:pt x="68315" y="76785"/>
                      <a:pt x="70709" y="89307"/>
                    </a:cubicBezTo>
                    <a:lnTo>
                      <a:pt x="75865" y="89307"/>
                    </a:lnTo>
                    <a:lnTo>
                      <a:pt x="75865" y="53952"/>
                    </a:lnTo>
                    <a:lnTo>
                      <a:pt x="70709" y="53952"/>
                    </a:lnTo>
                    <a:cubicBezTo>
                      <a:pt x="68315" y="65737"/>
                      <a:pt x="67579" y="67394"/>
                      <a:pt x="50822" y="67394"/>
                    </a:cubicBezTo>
                    <a:lnTo>
                      <a:pt x="31856" y="67394"/>
                    </a:lnTo>
                    <a:lnTo>
                      <a:pt x="31856" y="23570"/>
                    </a:lnTo>
                    <a:cubicBezTo>
                      <a:pt x="31856" y="18230"/>
                      <a:pt x="32408" y="17861"/>
                      <a:pt x="37748" y="17861"/>
                    </a:cubicBezTo>
                    <a:lnTo>
                      <a:pt x="51743" y="17861"/>
                    </a:lnTo>
                    <a:cubicBezTo>
                      <a:pt x="65737" y="17861"/>
                      <a:pt x="69788" y="19334"/>
                      <a:pt x="72734" y="24490"/>
                    </a:cubicBezTo>
                    <a:cubicBezTo>
                      <a:pt x="75312" y="28357"/>
                      <a:pt x="76417" y="31856"/>
                      <a:pt x="77890" y="39221"/>
                    </a:cubicBezTo>
                    <a:lnTo>
                      <a:pt x="83414" y="38485"/>
                    </a:ln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8370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de-DE"/>
              </a:p>
            </p:txBody>
          </p:sp>
          <p:sp>
            <p:nvSpPr>
              <p:cNvPr id="12" name="Freihandform: Form 16">
                <a:extLst>
                  <a:ext uri="{FF2B5EF4-FFF2-40B4-BE49-F238E27FC236}">
                    <a16:creationId xmlns:a16="http://schemas.microsoft.com/office/drawing/2014/main" id="{31D4049E-8BCF-4D53-84B9-C8E3D65053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5599" y="5706136"/>
                <a:ext cx="2612729" cy="133315"/>
              </a:xfrm>
              <a:custGeom>
                <a:avLst/>
                <a:gdLst/>
                <a:ahLst/>
                <a:cxnLst/>
                <a:rect l="0" t="0" r="r" b="b"/>
                <a:pathLst>
                  <a:path w="2612729" h="133315">
                    <a:moveTo>
                      <a:pt x="2584188" y="115454"/>
                    </a:moveTo>
                    <a:cubicBezTo>
                      <a:pt x="2579769" y="118769"/>
                      <a:pt x="2573140" y="121715"/>
                      <a:pt x="2566511" y="121715"/>
                    </a:cubicBezTo>
                    <a:cubicBezTo>
                      <a:pt x="2554726" y="121715"/>
                      <a:pt x="2541284" y="111035"/>
                      <a:pt x="2541284" y="89123"/>
                    </a:cubicBezTo>
                    <a:cubicBezTo>
                      <a:pt x="2541284" y="62423"/>
                      <a:pt x="2556752" y="55241"/>
                      <a:pt x="2565222" y="55241"/>
                    </a:cubicBezTo>
                    <a:cubicBezTo>
                      <a:pt x="2572219" y="55241"/>
                      <a:pt x="2579769" y="58187"/>
                      <a:pt x="2584188" y="64632"/>
                    </a:cubicBezTo>
                    <a:lnTo>
                      <a:pt x="2584188" y="115454"/>
                    </a:lnTo>
                    <a:close/>
                    <a:moveTo>
                      <a:pt x="2612729" y="121715"/>
                    </a:moveTo>
                    <a:lnTo>
                      <a:pt x="2606837" y="121163"/>
                    </a:lnTo>
                    <a:cubicBezTo>
                      <a:pt x="2600024" y="120426"/>
                      <a:pt x="2598735" y="119505"/>
                      <a:pt x="2598735" y="109930"/>
                    </a:cubicBezTo>
                    <a:lnTo>
                      <a:pt x="2598735" y="0"/>
                    </a:lnTo>
                    <a:cubicBezTo>
                      <a:pt x="2591922" y="2394"/>
                      <a:pt x="2579585" y="5156"/>
                      <a:pt x="2570010" y="6445"/>
                    </a:cubicBezTo>
                    <a:lnTo>
                      <a:pt x="2570010" y="10864"/>
                    </a:lnTo>
                    <a:cubicBezTo>
                      <a:pt x="2583267" y="11785"/>
                      <a:pt x="2584188" y="12337"/>
                      <a:pt x="2584188" y="24490"/>
                    </a:cubicBezTo>
                    <a:lnTo>
                      <a:pt x="2584188" y="50454"/>
                    </a:lnTo>
                    <a:cubicBezTo>
                      <a:pt x="2579953" y="48981"/>
                      <a:pt x="2574613" y="48428"/>
                      <a:pt x="2572035" y="48428"/>
                    </a:cubicBezTo>
                    <a:cubicBezTo>
                      <a:pt x="2546992" y="48428"/>
                      <a:pt x="2524528" y="68499"/>
                      <a:pt x="2524528" y="94094"/>
                    </a:cubicBezTo>
                    <a:cubicBezTo>
                      <a:pt x="2524528" y="119689"/>
                      <a:pt x="2543862" y="133316"/>
                      <a:pt x="2558593" y="133316"/>
                    </a:cubicBezTo>
                    <a:cubicBezTo>
                      <a:pt x="2560803" y="133316"/>
                      <a:pt x="2565774" y="132211"/>
                      <a:pt x="2572956" y="127976"/>
                    </a:cubicBezTo>
                    <a:lnTo>
                      <a:pt x="2584188" y="121347"/>
                    </a:lnTo>
                    <a:lnTo>
                      <a:pt x="2584188" y="133316"/>
                    </a:lnTo>
                    <a:cubicBezTo>
                      <a:pt x="2594868" y="129449"/>
                      <a:pt x="2608678" y="127055"/>
                      <a:pt x="2612729" y="126318"/>
                    </a:cubicBezTo>
                    <a:lnTo>
                      <a:pt x="2612729" y="121715"/>
                    </a:lnTo>
                    <a:close/>
                    <a:moveTo>
                      <a:pt x="2513295" y="131106"/>
                    </a:moveTo>
                    <a:lnTo>
                      <a:pt x="2513295" y="126318"/>
                    </a:lnTo>
                    <a:cubicBezTo>
                      <a:pt x="2502615" y="125214"/>
                      <a:pt x="2501694" y="124477"/>
                      <a:pt x="2501694" y="111956"/>
                    </a:cubicBezTo>
                    <a:lnTo>
                      <a:pt x="2501694" y="76417"/>
                    </a:lnTo>
                    <a:cubicBezTo>
                      <a:pt x="2501694" y="58740"/>
                      <a:pt x="2492488" y="48428"/>
                      <a:pt x="2477941" y="48428"/>
                    </a:cubicBezTo>
                    <a:cubicBezTo>
                      <a:pt x="2472601" y="48428"/>
                      <a:pt x="2467813" y="50638"/>
                      <a:pt x="2462657" y="53952"/>
                    </a:cubicBezTo>
                    <a:cubicBezTo>
                      <a:pt x="2458054" y="57083"/>
                      <a:pt x="2454003" y="59845"/>
                      <a:pt x="2450320" y="62607"/>
                    </a:cubicBezTo>
                    <a:lnTo>
                      <a:pt x="2450320" y="47876"/>
                    </a:lnTo>
                    <a:cubicBezTo>
                      <a:pt x="2442218" y="51559"/>
                      <a:pt x="2433564" y="53768"/>
                      <a:pt x="2424725" y="55425"/>
                    </a:cubicBezTo>
                    <a:lnTo>
                      <a:pt x="2424725" y="59661"/>
                    </a:lnTo>
                    <a:cubicBezTo>
                      <a:pt x="2434668" y="61502"/>
                      <a:pt x="2435773" y="62054"/>
                      <a:pt x="2435773" y="73839"/>
                    </a:cubicBezTo>
                    <a:lnTo>
                      <a:pt x="2435773" y="111956"/>
                    </a:lnTo>
                    <a:cubicBezTo>
                      <a:pt x="2435773" y="124109"/>
                      <a:pt x="2434852" y="125029"/>
                      <a:pt x="2422331" y="126318"/>
                    </a:cubicBezTo>
                    <a:lnTo>
                      <a:pt x="2422331" y="131106"/>
                    </a:lnTo>
                    <a:lnTo>
                      <a:pt x="2462289" y="131106"/>
                    </a:lnTo>
                    <a:lnTo>
                      <a:pt x="2462289" y="126318"/>
                    </a:lnTo>
                    <a:cubicBezTo>
                      <a:pt x="2451425" y="125214"/>
                      <a:pt x="2450320" y="124477"/>
                      <a:pt x="2450320" y="111956"/>
                    </a:cubicBezTo>
                    <a:lnTo>
                      <a:pt x="2450320" y="68683"/>
                    </a:lnTo>
                    <a:cubicBezTo>
                      <a:pt x="2455844" y="63896"/>
                      <a:pt x="2463025" y="59292"/>
                      <a:pt x="2470391" y="59292"/>
                    </a:cubicBezTo>
                    <a:cubicBezTo>
                      <a:pt x="2482728" y="59292"/>
                      <a:pt x="2487148" y="67579"/>
                      <a:pt x="2487148" y="80284"/>
                    </a:cubicBezTo>
                    <a:lnTo>
                      <a:pt x="2487148" y="111035"/>
                    </a:lnTo>
                    <a:cubicBezTo>
                      <a:pt x="2487148" y="123740"/>
                      <a:pt x="2485859" y="125214"/>
                      <a:pt x="2474995" y="126318"/>
                    </a:cubicBezTo>
                    <a:lnTo>
                      <a:pt x="2474995" y="131106"/>
                    </a:lnTo>
                    <a:lnTo>
                      <a:pt x="2513295" y="131106"/>
                    </a:lnTo>
                    <a:close/>
                    <a:moveTo>
                      <a:pt x="2414045" y="122083"/>
                    </a:moveTo>
                    <a:lnTo>
                      <a:pt x="2408889" y="121715"/>
                    </a:lnTo>
                    <a:cubicBezTo>
                      <a:pt x="2401892" y="121347"/>
                      <a:pt x="2400419" y="120058"/>
                      <a:pt x="2400419" y="110851"/>
                    </a:cubicBezTo>
                    <a:lnTo>
                      <a:pt x="2400419" y="49349"/>
                    </a:lnTo>
                    <a:cubicBezTo>
                      <a:pt x="2390659" y="51374"/>
                      <a:pt x="2381084" y="52111"/>
                      <a:pt x="2371509" y="52663"/>
                    </a:cubicBezTo>
                    <a:lnTo>
                      <a:pt x="2371509" y="56899"/>
                    </a:lnTo>
                    <a:cubicBezTo>
                      <a:pt x="2384767" y="58740"/>
                      <a:pt x="2385872" y="59476"/>
                      <a:pt x="2385872" y="69972"/>
                    </a:cubicBezTo>
                    <a:lnTo>
                      <a:pt x="2385872" y="112876"/>
                    </a:lnTo>
                    <a:cubicBezTo>
                      <a:pt x="2379611" y="118953"/>
                      <a:pt x="2372614" y="121715"/>
                      <a:pt x="2365985" y="121715"/>
                    </a:cubicBezTo>
                    <a:cubicBezTo>
                      <a:pt x="2357699" y="121715"/>
                      <a:pt x="2349781" y="117296"/>
                      <a:pt x="2349781" y="100907"/>
                    </a:cubicBezTo>
                    <a:lnTo>
                      <a:pt x="2349781" y="76233"/>
                    </a:lnTo>
                    <a:cubicBezTo>
                      <a:pt x="2349781" y="63712"/>
                      <a:pt x="2349781" y="55057"/>
                      <a:pt x="2350333" y="49349"/>
                    </a:cubicBezTo>
                    <a:cubicBezTo>
                      <a:pt x="2341495" y="51006"/>
                      <a:pt x="2332656" y="52111"/>
                      <a:pt x="2324002" y="52663"/>
                    </a:cubicBezTo>
                    <a:lnTo>
                      <a:pt x="2324002" y="56899"/>
                    </a:lnTo>
                    <a:cubicBezTo>
                      <a:pt x="2334497" y="58924"/>
                      <a:pt x="2335234" y="59661"/>
                      <a:pt x="2335234" y="69788"/>
                    </a:cubicBezTo>
                    <a:lnTo>
                      <a:pt x="2335234" y="105879"/>
                    </a:lnTo>
                    <a:cubicBezTo>
                      <a:pt x="2335234" y="125766"/>
                      <a:pt x="2345730" y="133316"/>
                      <a:pt x="2358067" y="133316"/>
                    </a:cubicBezTo>
                    <a:cubicBezTo>
                      <a:pt x="2363039" y="133316"/>
                      <a:pt x="2366906" y="131843"/>
                      <a:pt x="2372246" y="128712"/>
                    </a:cubicBezTo>
                    <a:cubicBezTo>
                      <a:pt x="2377401" y="125582"/>
                      <a:pt x="2381637" y="122267"/>
                      <a:pt x="2385872" y="119137"/>
                    </a:cubicBezTo>
                    <a:lnTo>
                      <a:pt x="2385872" y="132211"/>
                    </a:lnTo>
                    <a:lnTo>
                      <a:pt x="2386977" y="133316"/>
                    </a:lnTo>
                    <a:cubicBezTo>
                      <a:pt x="2396184" y="130554"/>
                      <a:pt x="2405575" y="127976"/>
                      <a:pt x="2414045" y="126687"/>
                    </a:cubicBezTo>
                    <a:lnTo>
                      <a:pt x="2414045" y="122083"/>
                    </a:lnTo>
                    <a:close/>
                    <a:moveTo>
                      <a:pt x="2265446" y="84519"/>
                    </a:moveTo>
                    <a:lnTo>
                      <a:pt x="2223278" y="84519"/>
                    </a:lnTo>
                    <a:lnTo>
                      <a:pt x="2220700" y="94647"/>
                    </a:lnTo>
                    <a:lnTo>
                      <a:pt x="2262684" y="94647"/>
                    </a:lnTo>
                    <a:lnTo>
                      <a:pt x="2265446" y="84519"/>
                    </a:lnTo>
                    <a:close/>
                    <a:moveTo>
                      <a:pt x="2200998" y="71261"/>
                    </a:moveTo>
                    <a:cubicBezTo>
                      <a:pt x="2200445" y="66658"/>
                      <a:pt x="2198420" y="55794"/>
                      <a:pt x="2196947" y="51559"/>
                    </a:cubicBezTo>
                    <a:cubicBezTo>
                      <a:pt x="2193080" y="50085"/>
                      <a:pt x="2188108" y="48428"/>
                      <a:pt x="2180558" y="48428"/>
                    </a:cubicBezTo>
                    <a:cubicBezTo>
                      <a:pt x="2163618" y="48428"/>
                      <a:pt x="2152569" y="59292"/>
                      <a:pt x="2152569" y="72182"/>
                    </a:cubicBezTo>
                    <a:cubicBezTo>
                      <a:pt x="2152569" y="86361"/>
                      <a:pt x="2164538" y="92437"/>
                      <a:pt x="2175587" y="97593"/>
                    </a:cubicBezTo>
                    <a:cubicBezTo>
                      <a:pt x="2184794" y="101828"/>
                      <a:pt x="2190134" y="106247"/>
                      <a:pt x="2190134" y="114349"/>
                    </a:cubicBezTo>
                    <a:cubicBezTo>
                      <a:pt x="2190134" y="122452"/>
                      <a:pt x="2183873" y="127239"/>
                      <a:pt x="2177060" y="127239"/>
                    </a:cubicBezTo>
                    <a:cubicBezTo>
                      <a:pt x="2166011" y="127239"/>
                      <a:pt x="2157725" y="116559"/>
                      <a:pt x="2154411" y="104406"/>
                    </a:cubicBezTo>
                    <a:lnTo>
                      <a:pt x="2149623" y="105327"/>
                    </a:lnTo>
                    <a:cubicBezTo>
                      <a:pt x="2149623" y="111956"/>
                      <a:pt x="2151280" y="124477"/>
                      <a:pt x="2152569" y="127055"/>
                    </a:cubicBezTo>
                    <a:cubicBezTo>
                      <a:pt x="2155884" y="129817"/>
                      <a:pt x="2164354" y="133316"/>
                      <a:pt x="2173745" y="133316"/>
                    </a:cubicBezTo>
                    <a:cubicBezTo>
                      <a:pt x="2188476" y="133316"/>
                      <a:pt x="2204128" y="124661"/>
                      <a:pt x="2204128" y="107905"/>
                    </a:cubicBezTo>
                    <a:cubicBezTo>
                      <a:pt x="2204128" y="95199"/>
                      <a:pt x="2194737" y="88570"/>
                      <a:pt x="2180927" y="82862"/>
                    </a:cubicBezTo>
                    <a:cubicBezTo>
                      <a:pt x="2172640" y="79363"/>
                      <a:pt x="2165275" y="75128"/>
                      <a:pt x="2165275" y="66842"/>
                    </a:cubicBezTo>
                    <a:cubicBezTo>
                      <a:pt x="2165275" y="59661"/>
                      <a:pt x="2170247" y="54136"/>
                      <a:pt x="2177244" y="54136"/>
                    </a:cubicBezTo>
                    <a:cubicBezTo>
                      <a:pt x="2186267" y="54136"/>
                      <a:pt x="2192711" y="61502"/>
                      <a:pt x="2196210" y="72366"/>
                    </a:cubicBezTo>
                    <a:lnTo>
                      <a:pt x="2200998" y="71261"/>
                    </a:lnTo>
                    <a:close/>
                    <a:moveTo>
                      <a:pt x="2138575" y="131106"/>
                    </a:moveTo>
                    <a:lnTo>
                      <a:pt x="2138575" y="126318"/>
                    </a:lnTo>
                    <a:cubicBezTo>
                      <a:pt x="2127895" y="125214"/>
                      <a:pt x="2126974" y="124477"/>
                      <a:pt x="2126974" y="111956"/>
                    </a:cubicBezTo>
                    <a:lnTo>
                      <a:pt x="2126974" y="76417"/>
                    </a:lnTo>
                    <a:cubicBezTo>
                      <a:pt x="2126974" y="58740"/>
                      <a:pt x="2117767" y="48428"/>
                      <a:pt x="2103221" y="48428"/>
                    </a:cubicBezTo>
                    <a:cubicBezTo>
                      <a:pt x="2097881" y="48428"/>
                      <a:pt x="2093093" y="50638"/>
                      <a:pt x="2087937" y="53952"/>
                    </a:cubicBezTo>
                    <a:cubicBezTo>
                      <a:pt x="2083334" y="57083"/>
                      <a:pt x="2079283" y="59845"/>
                      <a:pt x="2075600" y="62607"/>
                    </a:cubicBezTo>
                    <a:lnTo>
                      <a:pt x="2075600" y="47876"/>
                    </a:lnTo>
                    <a:cubicBezTo>
                      <a:pt x="2067498" y="51559"/>
                      <a:pt x="2058843" y="53768"/>
                      <a:pt x="2050005" y="55425"/>
                    </a:cubicBezTo>
                    <a:lnTo>
                      <a:pt x="2050005" y="59661"/>
                    </a:lnTo>
                    <a:cubicBezTo>
                      <a:pt x="2059948" y="61502"/>
                      <a:pt x="2061053" y="62054"/>
                      <a:pt x="2061053" y="73839"/>
                    </a:cubicBezTo>
                    <a:lnTo>
                      <a:pt x="2061053" y="111956"/>
                    </a:lnTo>
                    <a:cubicBezTo>
                      <a:pt x="2061053" y="124109"/>
                      <a:pt x="2060132" y="125029"/>
                      <a:pt x="2047611" y="126318"/>
                    </a:cubicBezTo>
                    <a:lnTo>
                      <a:pt x="2047611" y="131106"/>
                    </a:lnTo>
                    <a:lnTo>
                      <a:pt x="2087569" y="131106"/>
                    </a:lnTo>
                    <a:lnTo>
                      <a:pt x="2087569" y="126318"/>
                    </a:lnTo>
                    <a:cubicBezTo>
                      <a:pt x="2076705" y="125214"/>
                      <a:pt x="2075600" y="124477"/>
                      <a:pt x="2075600" y="111956"/>
                    </a:cubicBezTo>
                    <a:lnTo>
                      <a:pt x="2075600" y="68683"/>
                    </a:lnTo>
                    <a:cubicBezTo>
                      <a:pt x="2081124" y="63896"/>
                      <a:pt x="2088305" y="59292"/>
                      <a:pt x="2095671" y="59292"/>
                    </a:cubicBezTo>
                    <a:cubicBezTo>
                      <a:pt x="2108008" y="59292"/>
                      <a:pt x="2112427" y="67579"/>
                      <a:pt x="2112427" y="80284"/>
                    </a:cubicBezTo>
                    <a:lnTo>
                      <a:pt x="2112427" y="111035"/>
                    </a:lnTo>
                    <a:cubicBezTo>
                      <a:pt x="2112427" y="123740"/>
                      <a:pt x="2111138" y="125214"/>
                      <a:pt x="2100274" y="126318"/>
                    </a:cubicBezTo>
                    <a:lnTo>
                      <a:pt x="2100274" y="131106"/>
                    </a:lnTo>
                    <a:lnTo>
                      <a:pt x="2138575" y="131106"/>
                    </a:lnTo>
                    <a:close/>
                    <a:moveTo>
                      <a:pt x="1995316" y="54505"/>
                    </a:moveTo>
                    <a:cubicBezTo>
                      <a:pt x="2011336" y="54505"/>
                      <a:pt x="2019990" y="71998"/>
                      <a:pt x="2019990" y="93542"/>
                    </a:cubicBezTo>
                    <a:cubicBezTo>
                      <a:pt x="2019990" y="118769"/>
                      <a:pt x="2010599" y="127239"/>
                      <a:pt x="1999183" y="127239"/>
                    </a:cubicBezTo>
                    <a:cubicBezTo>
                      <a:pt x="1984083" y="127239"/>
                      <a:pt x="1973956" y="109930"/>
                      <a:pt x="1973956" y="86729"/>
                    </a:cubicBezTo>
                    <a:cubicBezTo>
                      <a:pt x="1973956" y="65921"/>
                      <a:pt x="1983899" y="54505"/>
                      <a:pt x="1995316" y="54505"/>
                    </a:cubicBezTo>
                    <a:moveTo>
                      <a:pt x="1997157" y="48428"/>
                    </a:moveTo>
                    <a:cubicBezTo>
                      <a:pt x="1980401" y="48428"/>
                      <a:pt x="1956831" y="62239"/>
                      <a:pt x="1956831" y="92621"/>
                    </a:cubicBezTo>
                    <a:cubicBezTo>
                      <a:pt x="1956831" y="113060"/>
                      <a:pt x="1971930" y="133316"/>
                      <a:pt x="1997157" y="133316"/>
                    </a:cubicBezTo>
                    <a:cubicBezTo>
                      <a:pt x="2015387" y="133316"/>
                      <a:pt x="2037115" y="119137"/>
                      <a:pt x="2037115" y="89491"/>
                    </a:cubicBezTo>
                    <a:cubicBezTo>
                      <a:pt x="2037115" y="66658"/>
                      <a:pt x="2019990" y="48428"/>
                      <a:pt x="1997157" y="48428"/>
                    </a:cubicBezTo>
                    <a:moveTo>
                      <a:pt x="1946519" y="131106"/>
                    </a:moveTo>
                    <a:lnTo>
                      <a:pt x="1946519" y="126318"/>
                    </a:lnTo>
                    <a:cubicBezTo>
                      <a:pt x="1934734" y="125214"/>
                      <a:pt x="1933446" y="124109"/>
                      <a:pt x="1933446" y="111587"/>
                    </a:cubicBezTo>
                    <a:lnTo>
                      <a:pt x="1933446" y="48060"/>
                    </a:lnTo>
                    <a:cubicBezTo>
                      <a:pt x="1925343" y="51374"/>
                      <a:pt x="1916689" y="53768"/>
                      <a:pt x="1907298" y="55241"/>
                    </a:cubicBezTo>
                    <a:lnTo>
                      <a:pt x="1907298" y="59661"/>
                    </a:lnTo>
                    <a:cubicBezTo>
                      <a:pt x="1918346" y="61502"/>
                      <a:pt x="1918899" y="62239"/>
                      <a:pt x="1918899" y="73655"/>
                    </a:cubicBezTo>
                    <a:lnTo>
                      <a:pt x="1918899" y="111587"/>
                    </a:lnTo>
                    <a:cubicBezTo>
                      <a:pt x="1918899" y="124109"/>
                      <a:pt x="1917610" y="125214"/>
                      <a:pt x="1906009" y="126318"/>
                    </a:cubicBezTo>
                    <a:lnTo>
                      <a:pt x="1906009" y="131106"/>
                    </a:lnTo>
                    <a:lnTo>
                      <a:pt x="1946519" y="131106"/>
                    </a:lnTo>
                    <a:close/>
                    <a:moveTo>
                      <a:pt x="1924975" y="32408"/>
                    </a:moveTo>
                    <a:cubicBezTo>
                      <a:pt x="1930315" y="32408"/>
                      <a:pt x="1934366" y="27989"/>
                      <a:pt x="1934366" y="23017"/>
                    </a:cubicBezTo>
                    <a:cubicBezTo>
                      <a:pt x="1934366" y="17493"/>
                      <a:pt x="1930315" y="13442"/>
                      <a:pt x="1925159" y="13442"/>
                    </a:cubicBezTo>
                    <a:cubicBezTo>
                      <a:pt x="1920003" y="13442"/>
                      <a:pt x="1915768" y="17493"/>
                      <a:pt x="1915768" y="23017"/>
                    </a:cubicBezTo>
                    <a:cubicBezTo>
                      <a:pt x="1915768" y="27989"/>
                      <a:pt x="1920188" y="32408"/>
                      <a:pt x="1924975" y="32408"/>
                    </a:cubicBezTo>
                    <a:moveTo>
                      <a:pt x="1897355" y="124477"/>
                    </a:moveTo>
                    <a:lnTo>
                      <a:pt x="1895697" y="119689"/>
                    </a:lnTo>
                    <a:cubicBezTo>
                      <a:pt x="1893119" y="120978"/>
                      <a:pt x="1888884" y="122820"/>
                      <a:pt x="1884281" y="122820"/>
                    </a:cubicBezTo>
                    <a:cubicBezTo>
                      <a:pt x="1879677" y="122820"/>
                      <a:pt x="1873601" y="120058"/>
                      <a:pt x="1873601" y="105143"/>
                    </a:cubicBezTo>
                    <a:lnTo>
                      <a:pt x="1873601" y="57819"/>
                    </a:lnTo>
                    <a:lnTo>
                      <a:pt x="1893304" y="57819"/>
                    </a:lnTo>
                    <a:cubicBezTo>
                      <a:pt x="1895513" y="56530"/>
                      <a:pt x="1896066" y="52479"/>
                      <a:pt x="1894408" y="50638"/>
                    </a:cubicBezTo>
                    <a:lnTo>
                      <a:pt x="1873601" y="50638"/>
                    </a:lnTo>
                    <a:lnTo>
                      <a:pt x="1873601" y="25411"/>
                    </a:lnTo>
                    <a:lnTo>
                      <a:pt x="1871023" y="25043"/>
                    </a:lnTo>
                    <a:lnTo>
                      <a:pt x="1859054" y="37196"/>
                    </a:lnTo>
                    <a:lnTo>
                      <a:pt x="1859054" y="50638"/>
                    </a:lnTo>
                    <a:lnTo>
                      <a:pt x="1850584" y="50638"/>
                    </a:lnTo>
                    <a:lnTo>
                      <a:pt x="1845612" y="55978"/>
                    </a:lnTo>
                    <a:lnTo>
                      <a:pt x="1846348" y="57819"/>
                    </a:lnTo>
                    <a:lnTo>
                      <a:pt x="1859054" y="57819"/>
                    </a:lnTo>
                    <a:lnTo>
                      <a:pt x="1859054" y="111403"/>
                    </a:lnTo>
                    <a:cubicBezTo>
                      <a:pt x="1859054" y="125950"/>
                      <a:pt x="1865499" y="133316"/>
                      <a:pt x="1877099" y="133316"/>
                    </a:cubicBezTo>
                    <a:cubicBezTo>
                      <a:pt x="1878757" y="133316"/>
                      <a:pt x="1881703" y="132579"/>
                      <a:pt x="1884833" y="130922"/>
                    </a:cubicBezTo>
                    <a:lnTo>
                      <a:pt x="1897355" y="124477"/>
                    </a:lnTo>
                    <a:close/>
                    <a:moveTo>
                      <a:pt x="1841193" y="131106"/>
                    </a:moveTo>
                    <a:lnTo>
                      <a:pt x="1841193" y="126318"/>
                    </a:lnTo>
                    <a:cubicBezTo>
                      <a:pt x="1829408" y="125214"/>
                      <a:pt x="1828119" y="124109"/>
                      <a:pt x="1828119" y="111587"/>
                    </a:cubicBezTo>
                    <a:lnTo>
                      <a:pt x="1828119" y="48060"/>
                    </a:lnTo>
                    <a:cubicBezTo>
                      <a:pt x="1820017" y="51374"/>
                      <a:pt x="1811362" y="53768"/>
                      <a:pt x="1801971" y="55241"/>
                    </a:cubicBezTo>
                    <a:lnTo>
                      <a:pt x="1801971" y="59661"/>
                    </a:lnTo>
                    <a:cubicBezTo>
                      <a:pt x="1813019" y="61502"/>
                      <a:pt x="1813572" y="62239"/>
                      <a:pt x="1813572" y="73655"/>
                    </a:cubicBezTo>
                    <a:lnTo>
                      <a:pt x="1813572" y="111587"/>
                    </a:lnTo>
                    <a:cubicBezTo>
                      <a:pt x="1813572" y="124109"/>
                      <a:pt x="1812283" y="125214"/>
                      <a:pt x="1800682" y="126318"/>
                    </a:cubicBezTo>
                    <a:lnTo>
                      <a:pt x="1800682" y="131106"/>
                    </a:lnTo>
                    <a:lnTo>
                      <a:pt x="1841193" y="131106"/>
                    </a:lnTo>
                    <a:close/>
                    <a:moveTo>
                      <a:pt x="1819648" y="32408"/>
                    </a:moveTo>
                    <a:cubicBezTo>
                      <a:pt x="1824988" y="32408"/>
                      <a:pt x="1829039" y="27989"/>
                      <a:pt x="1829039" y="23017"/>
                    </a:cubicBezTo>
                    <a:cubicBezTo>
                      <a:pt x="1829039" y="17493"/>
                      <a:pt x="1824988" y="13442"/>
                      <a:pt x="1819833" y="13442"/>
                    </a:cubicBezTo>
                    <a:cubicBezTo>
                      <a:pt x="1814677" y="13442"/>
                      <a:pt x="1810442" y="17493"/>
                      <a:pt x="1810442" y="23017"/>
                    </a:cubicBezTo>
                    <a:cubicBezTo>
                      <a:pt x="1810442" y="27989"/>
                      <a:pt x="1814861" y="32408"/>
                      <a:pt x="1819648" y="32408"/>
                    </a:cubicBezTo>
                    <a:moveTo>
                      <a:pt x="1792028" y="124477"/>
                    </a:moveTo>
                    <a:lnTo>
                      <a:pt x="1790371" y="119689"/>
                    </a:lnTo>
                    <a:cubicBezTo>
                      <a:pt x="1787793" y="120978"/>
                      <a:pt x="1783557" y="122820"/>
                      <a:pt x="1778954" y="122820"/>
                    </a:cubicBezTo>
                    <a:cubicBezTo>
                      <a:pt x="1774351" y="122820"/>
                      <a:pt x="1768274" y="120058"/>
                      <a:pt x="1768274" y="105143"/>
                    </a:cubicBezTo>
                    <a:lnTo>
                      <a:pt x="1768274" y="57819"/>
                    </a:lnTo>
                    <a:lnTo>
                      <a:pt x="1787977" y="57819"/>
                    </a:lnTo>
                    <a:cubicBezTo>
                      <a:pt x="1790186" y="56530"/>
                      <a:pt x="1790739" y="52479"/>
                      <a:pt x="1789082" y="50638"/>
                    </a:cubicBezTo>
                    <a:lnTo>
                      <a:pt x="1768274" y="50638"/>
                    </a:lnTo>
                    <a:lnTo>
                      <a:pt x="1768274" y="25411"/>
                    </a:lnTo>
                    <a:lnTo>
                      <a:pt x="1765696" y="25043"/>
                    </a:lnTo>
                    <a:lnTo>
                      <a:pt x="1753727" y="37196"/>
                    </a:lnTo>
                    <a:lnTo>
                      <a:pt x="1753727" y="50638"/>
                    </a:lnTo>
                    <a:lnTo>
                      <a:pt x="1745257" y="50638"/>
                    </a:lnTo>
                    <a:lnTo>
                      <a:pt x="1740285" y="55978"/>
                    </a:lnTo>
                    <a:lnTo>
                      <a:pt x="1741022" y="57819"/>
                    </a:lnTo>
                    <a:lnTo>
                      <a:pt x="1753727" y="57819"/>
                    </a:lnTo>
                    <a:lnTo>
                      <a:pt x="1753727" y="111403"/>
                    </a:lnTo>
                    <a:cubicBezTo>
                      <a:pt x="1753727" y="125950"/>
                      <a:pt x="1760172" y="133316"/>
                      <a:pt x="1771773" y="133316"/>
                    </a:cubicBezTo>
                    <a:cubicBezTo>
                      <a:pt x="1773430" y="133316"/>
                      <a:pt x="1776376" y="132579"/>
                      <a:pt x="1779506" y="130922"/>
                    </a:cubicBezTo>
                    <a:lnTo>
                      <a:pt x="1792028" y="124477"/>
                    </a:lnTo>
                    <a:close/>
                    <a:moveTo>
                      <a:pt x="1728869" y="71261"/>
                    </a:moveTo>
                    <a:cubicBezTo>
                      <a:pt x="1728316" y="66658"/>
                      <a:pt x="1726291" y="55794"/>
                      <a:pt x="1724818" y="51559"/>
                    </a:cubicBezTo>
                    <a:cubicBezTo>
                      <a:pt x="1720951" y="50085"/>
                      <a:pt x="1715979" y="48428"/>
                      <a:pt x="1708429" y="48428"/>
                    </a:cubicBezTo>
                    <a:cubicBezTo>
                      <a:pt x="1691489" y="48428"/>
                      <a:pt x="1680440" y="59292"/>
                      <a:pt x="1680440" y="72182"/>
                    </a:cubicBezTo>
                    <a:cubicBezTo>
                      <a:pt x="1680440" y="86361"/>
                      <a:pt x="1692409" y="92437"/>
                      <a:pt x="1703458" y="97593"/>
                    </a:cubicBezTo>
                    <a:cubicBezTo>
                      <a:pt x="1712664" y="101828"/>
                      <a:pt x="1718005" y="106247"/>
                      <a:pt x="1718005" y="114349"/>
                    </a:cubicBezTo>
                    <a:cubicBezTo>
                      <a:pt x="1718005" y="122452"/>
                      <a:pt x="1711744" y="127239"/>
                      <a:pt x="1704931" y="127239"/>
                    </a:cubicBezTo>
                    <a:cubicBezTo>
                      <a:pt x="1693882" y="127239"/>
                      <a:pt x="1685596" y="116559"/>
                      <a:pt x="1682282" y="104406"/>
                    </a:cubicBezTo>
                    <a:lnTo>
                      <a:pt x="1677494" y="105327"/>
                    </a:lnTo>
                    <a:cubicBezTo>
                      <a:pt x="1677494" y="111956"/>
                      <a:pt x="1679151" y="124477"/>
                      <a:pt x="1680440" y="127055"/>
                    </a:cubicBezTo>
                    <a:cubicBezTo>
                      <a:pt x="1683755" y="129817"/>
                      <a:pt x="1692225" y="133316"/>
                      <a:pt x="1701616" y="133316"/>
                    </a:cubicBezTo>
                    <a:cubicBezTo>
                      <a:pt x="1716347" y="133316"/>
                      <a:pt x="1731999" y="124661"/>
                      <a:pt x="1731999" y="107905"/>
                    </a:cubicBezTo>
                    <a:cubicBezTo>
                      <a:pt x="1731999" y="95199"/>
                      <a:pt x="1722608" y="88570"/>
                      <a:pt x="1708798" y="82862"/>
                    </a:cubicBezTo>
                    <a:cubicBezTo>
                      <a:pt x="1700511" y="79363"/>
                      <a:pt x="1693146" y="75128"/>
                      <a:pt x="1693146" y="66842"/>
                    </a:cubicBezTo>
                    <a:cubicBezTo>
                      <a:pt x="1693146" y="59661"/>
                      <a:pt x="1698118" y="54136"/>
                      <a:pt x="1705115" y="54136"/>
                    </a:cubicBezTo>
                    <a:cubicBezTo>
                      <a:pt x="1714137" y="54136"/>
                      <a:pt x="1720582" y="61502"/>
                      <a:pt x="1724081" y="72366"/>
                    </a:cubicBezTo>
                    <a:lnTo>
                      <a:pt x="1728869" y="71261"/>
                    </a:lnTo>
                    <a:close/>
                    <a:moveTo>
                      <a:pt x="1632749" y="55241"/>
                    </a:moveTo>
                    <a:cubicBezTo>
                      <a:pt x="1642876" y="55241"/>
                      <a:pt x="1649137" y="64080"/>
                      <a:pt x="1648953" y="73655"/>
                    </a:cubicBezTo>
                    <a:cubicBezTo>
                      <a:pt x="1648953" y="76233"/>
                      <a:pt x="1647848" y="77338"/>
                      <a:pt x="1644533" y="77338"/>
                    </a:cubicBezTo>
                    <a:cubicBezTo>
                      <a:pt x="1633854" y="77706"/>
                      <a:pt x="1623726" y="77890"/>
                      <a:pt x="1613414" y="77890"/>
                    </a:cubicBezTo>
                    <a:cubicBezTo>
                      <a:pt x="1616176" y="62975"/>
                      <a:pt x="1624278" y="55241"/>
                      <a:pt x="1632749" y="55241"/>
                    </a:cubicBezTo>
                    <a:moveTo>
                      <a:pt x="1660922" y="111587"/>
                    </a:moveTo>
                    <a:cubicBezTo>
                      <a:pt x="1654293" y="117848"/>
                      <a:pt x="1647296" y="120794"/>
                      <a:pt x="1639930" y="120794"/>
                    </a:cubicBezTo>
                    <a:cubicBezTo>
                      <a:pt x="1627040" y="120794"/>
                      <a:pt x="1612678" y="110483"/>
                      <a:pt x="1612494" y="85440"/>
                    </a:cubicBezTo>
                    <a:cubicBezTo>
                      <a:pt x="1634406" y="84703"/>
                      <a:pt x="1657423" y="82862"/>
                      <a:pt x="1660554" y="82310"/>
                    </a:cubicBezTo>
                    <a:cubicBezTo>
                      <a:pt x="1663868" y="81573"/>
                      <a:pt x="1664789" y="80100"/>
                      <a:pt x="1664789" y="76417"/>
                    </a:cubicBezTo>
                    <a:cubicBezTo>
                      <a:pt x="1664789" y="62054"/>
                      <a:pt x="1652451" y="48428"/>
                      <a:pt x="1637168" y="48428"/>
                    </a:cubicBezTo>
                    <a:cubicBezTo>
                      <a:pt x="1627593" y="48428"/>
                      <a:pt x="1617649" y="53400"/>
                      <a:pt x="1610100" y="61870"/>
                    </a:cubicBezTo>
                    <a:cubicBezTo>
                      <a:pt x="1602550" y="70156"/>
                      <a:pt x="1597947" y="81389"/>
                      <a:pt x="1597947" y="94094"/>
                    </a:cubicBezTo>
                    <a:cubicBezTo>
                      <a:pt x="1597947" y="114902"/>
                      <a:pt x="1611205" y="133316"/>
                      <a:pt x="1633854" y="133316"/>
                    </a:cubicBezTo>
                    <a:cubicBezTo>
                      <a:pt x="1639562" y="133316"/>
                      <a:pt x="1652267" y="130001"/>
                      <a:pt x="1663868" y="115454"/>
                    </a:cubicBezTo>
                    <a:lnTo>
                      <a:pt x="1660922" y="111587"/>
                    </a:lnTo>
                    <a:close/>
                    <a:moveTo>
                      <a:pt x="1594632" y="50638"/>
                    </a:moveTo>
                    <a:lnTo>
                      <a:pt x="1561856" y="50638"/>
                    </a:lnTo>
                    <a:lnTo>
                      <a:pt x="1561856" y="55241"/>
                    </a:lnTo>
                    <a:cubicBezTo>
                      <a:pt x="1572352" y="56530"/>
                      <a:pt x="1573456" y="58556"/>
                      <a:pt x="1570694" y="67394"/>
                    </a:cubicBezTo>
                    <a:cubicBezTo>
                      <a:pt x="1566643" y="79363"/>
                      <a:pt x="1560751" y="96120"/>
                      <a:pt x="1554306" y="111403"/>
                    </a:cubicBezTo>
                    <a:cubicBezTo>
                      <a:pt x="1548966" y="98145"/>
                      <a:pt x="1541601" y="78811"/>
                      <a:pt x="1536813" y="65921"/>
                    </a:cubicBezTo>
                    <a:cubicBezTo>
                      <a:pt x="1533867" y="58003"/>
                      <a:pt x="1534235" y="56530"/>
                      <a:pt x="1544179" y="55241"/>
                    </a:cubicBezTo>
                    <a:lnTo>
                      <a:pt x="1544179" y="50638"/>
                    </a:lnTo>
                    <a:lnTo>
                      <a:pt x="1506430" y="50638"/>
                    </a:lnTo>
                    <a:lnTo>
                      <a:pt x="1506430" y="55241"/>
                    </a:lnTo>
                    <a:cubicBezTo>
                      <a:pt x="1516374" y="56714"/>
                      <a:pt x="1517847" y="58003"/>
                      <a:pt x="1522082" y="68683"/>
                    </a:cubicBezTo>
                    <a:cubicBezTo>
                      <a:pt x="1530736" y="90043"/>
                      <a:pt x="1539207" y="111035"/>
                      <a:pt x="1547493" y="133132"/>
                    </a:cubicBezTo>
                    <a:lnTo>
                      <a:pt x="1552465" y="133132"/>
                    </a:lnTo>
                    <a:cubicBezTo>
                      <a:pt x="1562592" y="105695"/>
                      <a:pt x="1572352" y="83046"/>
                      <a:pt x="1578428" y="69236"/>
                    </a:cubicBezTo>
                    <a:cubicBezTo>
                      <a:pt x="1583400" y="58187"/>
                      <a:pt x="1585057" y="56530"/>
                      <a:pt x="1594632" y="55241"/>
                    </a:cubicBezTo>
                    <a:lnTo>
                      <a:pt x="1594632" y="50638"/>
                    </a:lnTo>
                    <a:close/>
                    <a:moveTo>
                      <a:pt x="1506062" y="131106"/>
                    </a:moveTo>
                    <a:lnTo>
                      <a:pt x="1506062" y="126318"/>
                    </a:lnTo>
                    <a:cubicBezTo>
                      <a:pt x="1495382" y="125214"/>
                      <a:pt x="1494461" y="124477"/>
                      <a:pt x="1494461" y="111956"/>
                    </a:cubicBezTo>
                    <a:lnTo>
                      <a:pt x="1494461" y="76417"/>
                    </a:lnTo>
                    <a:cubicBezTo>
                      <a:pt x="1494461" y="58740"/>
                      <a:pt x="1485255" y="48428"/>
                      <a:pt x="1470708" y="48428"/>
                    </a:cubicBezTo>
                    <a:cubicBezTo>
                      <a:pt x="1465368" y="48428"/>
                      <a:pt x="1460580" y="50638"/>
                      <a:pt x="1455424" y="53952"/>
                    </a:cubicBezTo>
                    <a:cubicBezTo>
                      <a:pt x="1450821" y="57083"/>
                      <a:pt x="1446770" y="59845"/>
                      <a:pt x="1443087" y="62607"/>
                    </a:cubicBezTo>
                    <a:lnTo>
                      <a:pt x="1443087" y="47876"/>
                    </a:lnTo>
                    <a:cubicBezTo>
                      <a:pt x="1434985" y="51559"/>
                      <a:pt x="1426330" y="53768"/>
                      <a:pt x="1417492" y="55425"/>
                    </a:cubicBezTo>
                    <a:lnTo>
                      <a:pt x="1417492" y="59661"/>
                    </a:lnTo>
                    <a:cubicBezTo>
                      <a:pt x="1427435" y="61502"/>
                      <a:pt x="1428540" y="62054"/>
                      <a:pt x="1428540" y="73839"/>
                    </a:cubicBezTo>
                    <a:lnTo>
                      <a:pt x="1428540" y="111956"/>
                    </a:lnTo>
                    <a:cubicBezTo>
                      <a:pt x="1428540" y="124109"/>
                      <a:pt x="1427619" y="125029"/>
                      <a:pt x="1415098" y="126318"/>
                    </a:cubicBezTo>
                    <a:lnTo>
                      <a:pt x="1415098" y="131106"/>
                    </a:lnTo>
                    <a:lnTo>
                      <a:pt x="1455056" y="131106"/>
                    </a:lnTo>
                    <a:lnTo>
                      <a:pt x="1455056" y="126318"/>
                    </a:lnTo>
                    <a:cubicBezTo>
                      <a:pt x="1444192" y="125214"/>
                      <a:pt x="1443087" y="124477"/>
                      <a:pt x="1443087" y="111956"/>
                    </a:cubicBezTo>
                    <a:lnTo>
                      <a:pt x="1443087" y="68683"/>
                    </a:lnTo>
                    <a:cubicBezTo>
                      <a:pt x="1448611" y="63896"/>
                      <a:pt x="1455792" y="59292"/>
                      <a:pt x="1463158" y="59292"/>
                    </a:cubicBezTo>
                    <a:cubicBezTo>
                      <a:pt x="1475495" y="59292"/>
                      <a:pt x="1479915" y="67579"/>
                      <a:pt x="1479915" y="80284"/>
                    </a:cubicBezTo>
                    <a:lnTo>
                      <a:pt x="1479915" y="111035"/>
                    </a:lnTo>
                    <a:cubicBezTo>
                      <a:pt x="1479915" y="123740"/>
                      <a:pt x="1478626" y="125214"/>
                      <a:pt x="1467761" y="126318"/>
                    </a:cubicBezTo>
                    <a:lnTo>
                      <a:pt x="1467761" y="131106"/>
                    </a:lnTo>
                    <a:lnTo>
                      <a:pt x="1506062" y="131106"/>
                    </a:lnTo>
                    <a:close/>
                    <a:moveTo>
                      <a:pt x="1405155" y="131106"/>
                    </a:moveTo>
                    <a:lnTo>
                      <a:pt x="1405155" y="125950"/>
                    </a:lnTo>
                    <a:cubicBezTo>
                      <a:pt x="1390055" y="124845"/>
                      <a:pt x="1388582" y="123925"/>
                      <a:pt x="1388582" y="108089"/>
                    </a:cubicBezTo>
                    <a:lnTo>
                      <a:pt x="1388582" y="34434"/>
                    </a:lnTo>
                    <a:cubicBezTo>
                      <a:pt x="1388582" y="18782"/>
                      <a:pt x="1390055" y="17677"/>
                      <a:pt x="1405155" y="16572"/>
                    </a:cubicBezTo>
                    <a:lnTo>
                      <a:pt x="1405155" y="11417"/>
                    </a:lnTo>
                    <a:lnTo>
                      <a:pt x="1356358" y="11417"/>
                    </a:lnTo>
                    <a:lnTo>
                      <a:pt x="1356358" y="16572"/>
                    </a:lnTo>
                    <a:cubicBezTo>
                      <a:pt x="1371457" y="17677"/>
                      <a:pt x="1372930" y="18782"/>
                      <a:pt x="1372930" y="34434"/>
                    </a:cubicBezTo>
                    <a:lnTo>
                      <a:pt x="1372930" y="108089"/>
                    </a:lnTo>
                    <a:cubicBezTo>
                      <a:pt x="1372930" y="123740"/>
                      <a:pt x="1371457" y="124845"/>
                      <a:pt x="1356358" y="125950"/>
                    </a:cubicBezTo>
                    <a:lnTo>
                      <a:pt x="1356358" y="131106"/>
                    </a:lnTo>
                    <a:lnTo>
                      <a:pt x="1405155" y="131106"/>
                    </a:lnTo>
                    <a:close/>
                    <a:moveTo>
                      <a:pt x="1269813" y="55241"/>
                    </a:moveTo>
                    <a:cubicBezTo>
                      <a:pt x="1279941" y="55241"/>
                      <a:pt x="1286202" y="64080"/>
                      <a:pt x="1286017" y="73655"/>
                    </a:cubicBezTo>
                    <a:cubicBezTo>
                      <a:pt x="1286017" y="76233"/>
                      <a:pt x="1284913" y="77338"/>
                      <a:pt x="1281598" y="77338"/>
                    </a:cubicBezTo>
                    <a:cubicBezTo>
                      <a:pt x="1270918" y="77706"/>
                      <a:pt x="1260791" y="77890"/>
                      <a:pt x="1250479" y="77890"/>
                    </a:cubicBezTo>
                    <a:cubicBezTo>
                      <a:pt x="1253241" y="62975"/>
                      <a:pt x="1261343" y="55241"/>
                      <a:pt x="1269813" y="55241"/>
                    </a:cubicBezTo>
                    <a:moveTo>
                      <a:pt x="1297986" y="111587"/>
                    </a:moveTo>
                    <a:cubicBezTo>
                      <a:pt x="1291357" y="117848"/>
                      <a:pt x="1284360" y="120794"/>
                      <a:pt x="1276995" y="120794"/>
                    </a:cubicBezTo>
                    <a:cubicBezTo>
                      <a:pt x="1264105" y="120794"/>
                      <a:pt x="1249742" y="110483"/>
                      <a:pt x="1249558" y="85440"/>
                    </a:cubicBezTo>
                    <a:cubicBezTo>
                      <a:pt x="1271471" y="84703"/>
                      <a:pt x="1294488" y="82862"/>
                      <a:pt x="1297618" y="82310"/>
                    </a:cubicBezTo>
                    <a:cubicBezTo>
                      <a:pt x="1300933" y="81573"/>
                      <a:pt x="1301853" y="80100"/>
                      <a:pt x="1301853" y="76417"/>
                    </a:cubicBezTo>
                    <a:cubicBezTo>
                      <a:pt x="1301853" y="62054"/>
                      <a:pt x="1289516" y="48428"/>
                      <a:pt x="1274233" y="48428"/>
                    </a:cubicBezTo>
                    <a:cubicBezTo>
                      <a:pt x="1264658" y="48428"/>
                      <a:pt x="1254714" y="53400"/>
                      <a:pt x="1247165" y="61870"/>
                    </a:cubicBezTo>
                    <a:cubicBezTo>
                      <a:pt x="1239615" y="70156"/>
                      <a:pt x="1235011" y="81389"/>
                      <a:pt x="1235011" y="94094"/>
                    </a:cubicBezTo>
                    <a:cubicBezTo>
                      <a:pt x="1235011" y="114902"/>
                      <a:pt x="1248269" y="133316"/>
                      <a:pt x="1270918" y="133316"/>
                    </a:cubicBezTo>
                    <a:cubicBezTo>
                      <a:pt x="1276627" y="133316"/>
                      <a:pt x="1289332" y="130001"/>
                      <a:pt x="1300933" y="115454"/>
                    </a:cubicBezTo>
                    <a:lnTo>
                      <a:pt x="1297986" y="111587"/>
                    </a:lnTo>
                    <a:close/>
                    <a:moveTo>
                      <a:pt x="1224700" y="131106"/>
                    </a:moveTo>
                    <a:lnTo>
                      <a:pt x="1224700" y="126318"/>
                    </a:lnTo>
                    <a:cubicBezTo>
                      <a:pt x="1212915" y="125214"/>
                      <a:pt x="1211626" y="124109"/>
                      <a:pt x="1211626" y="111587"/>
                    </a:cubicBezTo>
                    <a:lnTo>
                      <a:pt x="1211626" y="48060"/>
                    </a:lnTo>
                    <a:cubicBezTo>
                      <a:pt x="1203524" y="51374"/>
                      <a:pt x="1194869" y="53768"/>
                      <a:pt x="1185478" y="55241"/>
                    </a:cubicBezTo>
                    <a:lnTo>
                      <a:pt x="1185478" y="59661"/>
                    </a:lnTo>
                    <a:cubicBezTo>
                      <a:pt x="1196527" y="61502"/>
                      <a:pt x="1197079" y="62239"/>
                      <a:pt x="1197079" y="73655"/>
                    </a:cubicBezTo>
                    <a:lnTo>
                      <a:pt x="1197079" y="111587"/>
                    </a:lnTo>
                    <a:cubicBezTo>
                      <a:pt x="1197079" y="124109"/>
                      <a:pt x="1195790" y="125214"/>
                      <a:pt x="1184189" y="126318"/>
                    </a:cubicBezTo>
                    <a:lnTo>
                      <a:pt x="1184189" y="131106"/>
                    </a:lnTo>
                    <a:lnTo>
                      <a:pt x="1224700" y="131106"/>
                    </a:lnTo>
                    <a:close/>
                    <a:moveTo>
                      <a:pt x="1203155" y="32408"/>
                    </a:moveTo>
                    <a:cubicBezTo>
                      <a:pt x="1208495" y="32408"/>
                      <a:pt x="1212547" y="27989"/>
                      <a:pt x="1212547" y="23017"/>
                    </a:cubicBezTo>
                    <a:cubicBezTo>
                      <a:pt x="1212547" y="17493"/>
                      <a:pt x="1208495" y="13442"/>
                      <a:pt x="1203340" y="13442"/>
                    </a:cubicBezTo>
                    <a:cubicBezTo>
                      <a:pt x="1198184" y="13442"/>
                      <a:pt x="1193949" y="17493"/>
                      <a:pt x="1193949" y="23017"/>
                    </a:cubicBezTo>
                    <a:cubicBezTo>
                      <a:pt x="1193949" y="27989"/>
                      <a:pt x="1198368" y="32408"/>
                      <a:pt x="1203155" y="32408"/>
                    </a:cubicBezTo>
                    <a:moveTo>
                      <a:pt x="1147178" y="115454"/>
                    </a:moveTo>
                    <a:cubicBezTo>
                      <a:pt x="1142758" y="118769"/>
                      <a:pt x="1136129" y="121715"/>
                      <a:pt x="1129500" y="121715"/>
                    </a:cubicBezTo>
                    <a:cubicBezTo>
                      <a:pt x="1117716" y="121715"/>
                      <a:pt x="1104274" y="111035"/>
                      <a:pt x="1104274" y="89123"/>
                    </a:cubicBezTo>
                    <a:cubicBezTo>
                      <a:pt x="1104274" y="62423"/>
                      <a:pt x="1119741" y="55241"/>
                      <a:pt x="1128212" y="55241"/>
                    </a:cubicBezTo>
                    <a:cubicBezTo>
                      <a:pt x="1135209" y="55241"/>
                      <a:pt x="1142758" y="58187"/>
                      <a:pt x="1147178" y="64632"/>
                    </a:cubicBezTo>
                    <a:lnTo>
                      <a:pt x="1147178" y="115454"/>
                    </a:lnTo>
                    <a:close/>
                    <a:moveTo>
                      <a:pt x="1175719" y="121715"/>
                    </a:moveTo>
                    <a:lnTo>
                      <a:pt x="1169827" y="121163"/>
                    </a:lnTo>
                    <a:cubicBezTo>
                      <a:pt x="1163014" y="120426"/>
                      <a:pt x="1161725" y="119505"/>
                      <a:pt x="1161725" y="109930"/>
                    </a:cubicBezTo>
                    <a:lnTo>
                      <a:pt x="1161725" y="0"/>
                    </a:lnTo>
                    <a:cubicBezTo>
                      <a:pt x="1154912" y="2394"/>
                      <a:pt x="1142574" y="5156"/>
                      <a:pt x="1132999" y="6445"/>
                    </a:cubicBezTo>
                    <a:lnTo>
                      <a:pt x="1132999" y="10864"/>
                    </a:lnTo>
                    <a:cubicBezTo>
                      <a:pt x="1146257" y="11785"/>
                      <a:pt x="1147178" y="12337"/>
                      <a:pt x="1147178" y="24490"/>
                    </a:cubicBezTo>
                    <a:lnTo>
                      <a:pt x="1147178" y="50454"/>
                    </a:lnTo>
                    <a:cubicBezTo>
                      <a:pt x="1142943" y="48981"/>
                      <a:pt x="1137603" y="48428"/>
                      <a:pt x="1135025" y="48428"/>
                    </a:cubicBezTo>
                    <a:cubicBezTo>
                      <a:pt x="1109982" y="48428"/>
                      <a:pt x="1087517" y="68499"/>
                      <a:pt x="1087517" y="94094"/>
                    </a:cubicBezTo>
                    <a:cubicBezTo>
                      <a:pt x="1087517" y="119689"/>
                      <a:pt x="1106852" y="133316"/>
                      <a:pt x="1121583" y="133316"/>
                    </a:cubicBezTo>
                    <a:cubicBezTo>
                      <a:pt x="1123792" y="133316"/>
                      <a:pt x="1128764" y="132211"/>
                      <a:pt x="1135945" y="127976"/>
                    </a:cubicBezTo>
                    <a:lnTo>
                      <a:pt x="1147178" y="121347"/>
                    </a:lnTo>
                    <a:lnTo>
                      <a:pt x="1147178" y="133316"/>
                    </a:lnTo>
                    <a:cubicBezTo>
                      <a:pt x="1157858" y="129449"/>
                      <a:pt x="1171668" y="127055"/>
                      <a:pt x="1175719" y="126318"/>
                    </a:cubicBezTo>
                    <a:lnTo>
                      <a:pt x="1175719" y="121715"/>
                    </a:lnTo>
                    <a:close/>
                    <a:moveTo>
                      <a:pt x="1036327" y="124477"/>
                    </a:moveTo>
                    <a:lnTo>
                      <a:pt x="1034670" y="119689"/>
                    </a:lnTo>
                    <a:cubicBezTo>
                      <a:pt x="1032092" y="120978"/>
                      <a:pt x="1027856" y="122820"/>
                      <a:pt x="1023253" y="122820"/>
                    </a:cubicBezTo>
                    <a:cubicBezTo>
                      <a:pt x="1018650" y="122820"/>
                      <a:pt x="1012573" y="120058"/>
                      <a:pt x="1012573" y="105143"/>
                    </a:cubicBezTo>
                    <a:lnTo>
                      <a:pt x="1012573" y="57819"/>
                    </a:lnTo>
                    <a:lnTo>
                      <a:pt x="1032276" y="57819"/>
                    </a:lnTo>
                    <a:cubicBezTo>
                      <a:pt x="1034485" y="56530"/>
                      <a:pt x="1035038" y="52479"/>
                      <a:pt x="1033381" y="50638"/>
                    </a:cubicBezTo>
                    <a:lnTo>
                      <a:pt x="1012573" y="50638"/>
                    </a:lnTo>
                    <a:lnTo>
                      <a:pt x="1012573" y="25411"/>
                    </a:lnTo>
                    <a:lnTo>
                      <a:pt x="1009995" y="25043"/>
                    </a:lnTo>
                    <a:lnTo>
                      <a:pt x="998026" y="37196"/>
                    </a:lnTo>
                    <a:lnTo>
                      <a:pt x="998026" y="50638"/>
                    </a:lnTo>
                    <a:lnTo>
                      <a:pt x="989556" y="50638"/>
                    </a:lnTo>
                    <a:lnTo>
                      <a:pt x="984584" y="55978"/>
                    </a:lnTo>
                    <a:lnTo>
                      <a:pt x="985321" y="57819"/>
                    </a:lnTo>
                    <a:lnTo>
                      <a:pt x="998026" y="57819"/>
                    </a:lnTo>
                    <a:lnTo>
                      <a:pt x="998026" y="111403"/>
                    </a:lnTo>
                    <a:cubicBezTo>
                      <a:pt x="998026" y="125950"/>
                      <a:pt x="1004471" y="133316"/>
                      <a:pt x="1016072" y="133316"/>
                    </a:cubicBezTo>
                    <a:cubicBezTo>
                      <a:pt x="1017729" y="133316"/>
                      <a:pt x="1020675" y="132579"/>
                      <a:pt x="1023805" y="130922"/>
                    </a:cubicBezTo>
                    <a:lnTo>
                      <a:pt x="1036327" y="124477"/>
                    </a:lnTo>
                    <a:close/>
                    <a:moveTo>
                      <a:pt x="973168" y="71261"/>
                    </a:moveTo>
                    <a:cubicBezTo>
                      <a:pt x="972615" y="66658"/>
                      <a:pt x="970590" y="55794"/>
                      <a:pt x="969117" y="51559"/>
                    </a:cubicBezTo>
                    <a:cubicBezTo>
                      <a:pt x="965250" y="50085"/>
                      <a:pt x="960278" y="48428"/>
                      <a:pt x="952728" y="48428"/>
                    </a:cubicBezTo>
                    <a:cubicBezTo>
                      <a:pt x="935788" y="48428"/>
                      <a:pt x="924739" y="59292"/>
                      <a:pt x="924739" y="72182"/>
                    </a:cubicBezTo>
                    <a:cubicBezTo>
                      <a:pt x="924739" y="86361"/>
                      <a:pt x="936708" y="92437"/>
                      <a:pt x="947757" y="97593"/>
                    </a:cubicBezTo>
                    <a:cubicBezTo>
                      <a:pt x="956963" y="101828"/>
                      <a:pt x="962303" y="106247"/>
                      <a:pt x="962303" y="114349"/>
                    </a:cubicBezTo>
                    <a:cubicBezTo>
                      <a:pt x="962303" y="122452"/>
                      <a:pt x="956043" y="127239"/>
                      <a:pt x="949230" y="127239"/>
                    </a:cubicBezTo>
                    <a:cubicBezTo>
                      <a:pt x="938181" y="127239"/>
                      <a:pt x="929895" y="116559"/>
                      <a:pt x="926581" y="104406"/>
                    </a:cubicBezTo>
                    <a:lnTo>
                      <a:pt x="921793" y="105327"/>
                    </a:lnTo>
                    <a:cubicBezTo>
                      <a:pt x="921793" y="111956"/>
                      <a:pt x="923450" y="124477"/>
                      <a:pt x="924739" y="127055"/>
                    </a:cubicBezTo>
                    <a:cubicBezTo>
                      <a:pt x="928054" y="129817"/>
                      <a:pt x="936524" y="133316"/>
                      <a:pt x="945915" y="133316"/>
                    </a:cubicBezTo>
                    <a:cubicBezTo>
                      <a:pt x="960646" y="133316"/>
                      <a:pt x="976298" y="124661"/>
                      <a:pt x="976298" y="107905"/>
                    </a:cubicBezTo>
                    <a:cubicBezTo>
                      <a:pt x="976298" y="95199"/>
                      <a:pt x="966907" y="88570"/>
                      <a:pt x="953097" y="82862"/>
                    </a:cubicBezTo>
                    <a:cubicBezTo>
                      <a:pt x="944810" y="79363"/>
                      <a:pt x="937445" y="75128"/>
                      <a:pt x="937445" y="66842"/>
                    </a:cubicBezTo>
                    <a:cubicBezTo>
                      <a:pt x="937445" y="59661"/>
                      <a:pt x="942417" y="54136"/>
                      <a:pt x="949414" y="54136"/>
                    </a:cubicBezTo>
                    <a:cubicBezTo>
                      <a:pt x="958437" y="54136"/>
                      <a:pt x="964881" y="61502"/>
                      <a:pt x="968380" y="72366"/>
                    </a:cubicBezTo>
                    <a:lnTo>
                      <a:pt x="973168" y="71261"/>
                    </a:lnTo>
                    <a:close/>
                    <a:moveTo>
                      <a:pt x="911297" y="131106"/>
                    </a:moveTo>
                    <a:lnTo>
                      <a:pt x="911297" y="126318"/>
                    </a:lnTo>
                    <a:cubicBezTo>
                      <a:pt x="899512" y="125214"/>
                      <a:pt x="898224" y="124109"/>
                      <a:pt x="898224" y="111587"/>
                    </a:cubicBezTo>
                    <a:lnTo>
                      <a:pt x="898224" y="48060"/>
                    </a:lnTo>
                    <a:cubicBezTo>
                      <a:pt x="890121" y="51374"/>
                      <a:pt x="881467" y="53768"/>
                      <a:pt x="872076" y="55241"/>
                    </a:cubicBezTo>
                    <a:lnTo>
                      <a:pt x="872076" y="59661"/>
                    </a:lnTo>
                    <a:cubicBezTo>
                      <a:pt x="883124" y="61502"/>
                      <a:pt x="883677" y="62239"/>
                      <a:pt x="883677" y="73655"/>
                    </a:cubicBezTo>
                    <a:lnTo>
                      <a:pt x="883677" y="111587"/>
                    </a:lnTo>
                    <a:cubicBezTo>
                      <a:pt x="883677" y="124109"/>
                      <a:pt x="882388" y="125214"/>
                      <a:pt x="870787" y="126318"/>
                    </a:cubicBezTo>
                    <a:lnTo>
                      <a:pt x="870787" y="131106"/>
                    </a:lnTo>
                    <a:lnTo>
                      <a:pt x="911297" y="131106"/>
                    </a:lnTo>
                    <a:close/>
                    <a:moveTo>
                      <a:pt x="889753" y="32408"/>
                    </a:moveTo>
                    <a:cubicBezTo>
                      <a:pt x="895093" y="32408"/>
                      <a:pt x="899144" y="27989"/>
                      <a:pt x="899144" y="23017"/>
                    </a:cubicBezTo>
                    <a:cubicBezTo>
                      <a:pt x="899144" y="17493"/>
                      <a:pt x="895093" y="13442"/>
                      <a:pt x="889937" y="13442"/>
                    </a:cubicBezTo>
                    <a:cubicBezTo>
                      <a:pt x="884781" y="13442"/>
                      <a:pt x="880546" y="17493"/>
                      <a:pt x="880546" y="23017"/>
                    </a:cubicBezTo>
                    <a:cubicBezTo>
                      <a:pt x="880546" y="27989"/>
                      <a:pt x="884966" y="32408"/>
                      <a:pt x="889753" y="32408"/>
                    </a:cubicBezTo>
                    <a:moveTo>
                      <a:pt x="825121" y="131106"/>
                    </a:moveTo>
                    <a:lnTo>
                      <a:pt x="825121" y="126318"/>
                    </a:lnTo>
                    <a:cubicBezTo>
                      <a:pt x="818124" y="125950"/>
                      <a:pt x="813336" y="123188"/>
                      <a:pt x="806707" y="116191"/>
                    </a:cubicBezTo>
                    <a:cubicBezTo>
                      <a:pt x="800446" y="109746"/>
                      <a:pt x="781849" y="88018"/>
                      <a:pt x="778166" y="82494"/>
                    </a:cubicBezTo>
                    <a:cubicBezTo>
                      <a:pt x="786084" y="73287"/>
                      <a:pt x="789398" y="69604"/>
                      <a:pt x="794002" y="65001"/>
                    </a:cubicBezTo>
                    <a:cubicBezTo>
                      <a:pt x="801183" y="58187"/>
                      <a:pt x="805050" y="56346"/>
                      <a:pt x="817755" y="54136"/>
                    </a:cubicBezTo>
                    <a:lnTo>
                      <a:pt x="817755" y="49533"/>
                    </a:lnTo>
                    <a:lnTo>
                      <a:pt x="780191" y="51190"/>
                    </a:lnTo>
                    <a:lnTo>
                      <a:pt x="780191" y="55978"/>
                    </a:lnTo>
                    <a:cubicBezTo>
                      <a:pt x="788846" y="56899"/>
                      <a:pt x="789398" y="58372"/>
                      <a:pt x="785715" y="64080"/>
                    </a:cubicBezTo>
                    <a:cubicBezTo>
                      <a:pt x="782217" y="69052"/>
                      <a:pt x="776693" y="76233"/>
                      <a:pt x="772642" y="80284"/>
                    </a:cubicBezTo>
                    <a:cubicBezTo>
                      <a:pt x="769880" y="83230"/>
                      <a:pt x="766565" y="85624"/>
                      <a:pt x="761041" y="86729"/>
                    </a:cubicBezTo>
                    <a:lnTo>
                      <a:pt x="761041" y="0"/>
                    </a:lnTo>
                    <a:cubicBezTo>
                      <a:pt x="753860" y="2394"/>
                      <a:pt x="743364" y="5524"/>
                      <a:pt x="734525" y="6445"/>
                    </a:cubicBezTo>
                    <a:lnTo>
                      <a:pt x="734525" y="10680"/>
                    </a:lnTo>
                    <a:cubicBezTo>
                      <a:pt x="745758" y="11785"/>
                      <a:pt x="746678" y="12705"/>
                      <a:pt x="746678" y="24859"/>
                    </a:cubicBezTo>
                    <a:lnTo>
                      <a:pt x="746678" y="111956"/>
                    </a:lnTo>
                    <a:cubicBezTo>
                      <a:pt x="746678" y="123740"/>
                      <a:pt x="745573" y="125214"/>
                      <a:pt x="733236" y="126318"/>
                    </a:cubicBezTo>
                    <a:lnTo>
                      <a:pt x="733236" y="131106"/>
                    </a:lnTo>
                    <a:lnTo>
                      <a:pt x="774483" y="131106"/>
                    </a:lnTo>
                    <a:lnTo>
                      <a:pt x="774483" y="126318"/>
                    </a:lnTo>
                    <a:cubicBezTo>
                      <a:pt x="762698" y="125214"/>
                      <a:pt x="761041" y="124109"/>
                      <a:pt x="761041" y="111956"/>
                    </a:cubicBezTo>
                    <a:lnTo>
                      <a:pt x="761041" y="91516"/>
                    </a:lnTo>
                    <a:cubicBezTo>
                      <a:pt x="762330" y="91148"/>
                      <a:pt x="763251" y="90964"/>
                      <a:pt x="763987" y="90964"/>
                    </a:cubicBezTo>
                    <a:cubicBezTo>
                      <a:pt x="765644" y="90964"/>
                      <a:pt x="767302" y="91885"/>
                      <a:pt x="769695" y="95015"/>
                    </a:cubicBezTo>
                    <a:cubicBezTo>
                      <a:pt x="779823" y="107352"/>
                      <a:pt x="791424" y="122083"/>
                      <a:pt x="799894" y="131474"/>
                    </a:cubicBezTo>
                    <a:lnTo>
                      <a:pt x="825121" y="131106"/>
                    </a:lnTo>
                    <a:close/>
                    <a:moveTo>
                      <a:pt x="724766" y="131106"/>
                    </a:moveTo>
                    <a:lnTo>
                      <a:pt x="724766" y="126318"/>
                    </a:lnTo>
                    <a:cubicBezTo>
                      <a:pt x="714086" y="125214"/>
                      <a:pt x="713165" y="124477"/>
                      <a:pt x="713165" y="111956"/>
                    </a:cubicBezTo>
                    <a:lnTo>
                      <a:pt x="713165" y="76417"/>
                    </a:lnTo>
                    <a:cubicBezTo>
                      <a:pt x="713165" y="58740"/>
                      <a:pt x="703958" y="48428"/>
                      <a:pt x="689411" y="48428"/>
                    </a:cubicBezTo>
                    <a:cubicBezTo>
                      <a:pt x="684071" y="48428"/>
                      <a:pt x="679284" y="50638"/>
                      <a:pt x="674128" y="53952"/>
                    </a:cubicBezTo>
                    <a:cubicBezTo>
                      <a:pt x="669525" y="57083"/>
                      <a:pt x="665474" y="59845"/>
                      <a:pt x="661791" y="62607"/>
                    </a:cubicBezTo>
                    <a:lnTo>
                      <a:pt x="661791" y="47876"/>
                    </a:lnTo>
                    <a:cubicBezTo>
                      <a:pt x="653689" y="51559"/>
                      <a:pt x="645034" y="53768"/>
                      <a:pt x="636196" y="55425"/>
                    </a:cubicBezTo>
                    <a:lnTo>
                      <a:pt x="636196" y="59661"/>
                    </a:lnTo>
                    <a:cubicBezTo>
                      <a:pt x="646139" y="61502"/>
                      <a:pt x="647244" y="62054"/>
                      <a:pt x="647244" y="73839"/>
                    </a:cubicBezTo>
                    <a:lnTo>
                      <a:pt x="647244" y="111956"/>
                    </a:lnTo>
                    <a:cubicBezTo>
                      <a:pt x="647244" y="124109"/>
                      <a:pt x="646323" y="125029"/>
                      <a:pt x="633802" y="126318"/>
                    </a:cubicBezTo>
                    <a:lnTo>
                      <a:pt x="633802" y="131106"/>
                    </a:lnTo>
                    <a:lnTo>
                      <a:pt x="673760" y="131106"/>
                    </a:lnTo>
                    <a:lnTo>
                      <a:pt x="673760" y="126318"/>
                    </a:lnTo>
                    <a:cubicBezTo>
                      <a:pt x="662896" y="125214"/>
                      <a:pt x="661791" y="124477"/>
                      <a:pt x="661791" y="111956"/>
                    </a:cubicBezTo>
                    <a:lnTo>
                      <a:pt x="661791" y="68683"/>
                    </a:lnTo>
                    <a:cubicBezTo>
                      <a:pt x="667315" y="63896"/>
                      <a:pt x="674496" y="59292"/>
                      <a:pt x="681862" y="59292"/>
                    </a:cubicBezTo>
                    <a:cubicBezTo>
                      <a:pt x="694199" y="59292"/>
                      <a:pt x="698618" y="67579"/>
                      <a:pt x="698618" y="80284"/>
                    </a:cubicBezTo>
                    <a:lnTo>
                      <a:pt x="698618" y="111035"/>
                    </a:lnTo>
                    <a:cubicBezTo>
                      <a:pt x="698618" y="123740"/>
                      <a:pt x="697329" y="125214"/>
                      <a:pt x="686465" y="126318"/>
                    </a:cubicBezTo>
                    <a:lnTo>
                      <a:pt x="686465" y="131106"/>
                    </a:lnTo>
                    <a:lnTo>
                      <a:pt x="724766" y="131106"/>
                    </a:lnTo>
                    <a:close/>
                    <a:moveTo>
                      <a:pt x="599368" y="115638"/>
                    </a:moveTo>
                    <a:cubicBezTo>
                      <a:pt x="595870" y="118953"/>
                      <a:pt x="589425" y="122083"/>
                      <a:pt x="584637" y="122267"/>
                    </a:cubicBezTo>
                    <a:cubicBezTo>
                      <a:pt x="578929" y="122267"/>
                      <a:pt x="571563" y="117664"/>
                      <a:pt x="571563" y="108089"/>
                    </a:cubicBezTo>
                    <a:cubicBezTo>
                      <a:pt x="571563" y="101460"/>
                      <a:pt x="575614" y="97961"/>
                      <a:pt x="582796" y="94647"/>
                    </a:cubicBezTo>
                    <a:cubicBezTo>
                      <a:pt x="586663" y="92805"/>
                      <a:pt x="595501" y="88938"/>
                      <a:pt x="599368" y="86913"/>
                    </a:cubicBezTo>
                    <a:lnTo>
                      <a:pt x="599368" y="115638"/>
                    </a:lnTo>
                    <a:close/>
                    <a:moveTo>
                      <a:pt x="628462" y="123925"/>
                    </a:moveTo>
                    <a:lnTo>
                      <a:pt x="626620" y="119137"/>
                    </a:lnTo>
                    <a:cubicBezTo>
                      <a:pt x="624779" y="120242"/>
                      <a:pt x="622201" y="121163"/>
                      <a:pt x="619992" y="121163"/>
                    </a:cubicBezTo>
                    <a:cubicBezTo>
                      <a:pt x="616861" y="121163"/>
                      <a:pt x="613547" y="118400"/>
                      <a:pt x="613547" y="110114"/>
                    </a:cubicBezTo>
                    <a:lnTo>
                      <a:pt x="613547" y="75865"/>
                    </a:lnTo>
                    <a:cubicBezTo>
                      <a:pt x="613547" y="66290"/>
                      <a:pt x="611705" y="58740"/>
                      <a:pt x="605261" y="53400"/>
                    </a:cubicBezTo>
                    <a:cubicBezTo>
                      <a:pt x="601210" y="50085"/>
                      <a:pt x="595685" y="48428"/>
                      <a:pt x="590161" y="48428"/>
                    </a:cubicBezTo>
                    <a:cubicBezTo>
                      <a:pt x="579665" y="50454"/>
                      <a:pt x="567696" y="57635"/>
                      <a:pt x="562541" y="61318"/>
                    </a:cubicBezTo>
                    <a:cubicBezTo>
                      <a:pt x="559042" y="63896"/>
                      <a:pt x="556648" y="65921"/>
                      <a:pt x="556648" y="68683"/>
                    </a:cubicBezTo>
                    <a:cubicBezTo>
                      <a:pt x="556648" y="72919"/>
                      <a:pt x="561436" y="76601"/>
                      <a:pt x="564750" y="76601"/>
                    </a:cubicBezTo>
                    <a:cubicBezTo>
                      <a:pt x="567328" y="76601"/>
                      <a:pt x="569354" y="75312"/>
                      <a:pt x="570090" y="72366"/>
                    </a:cubicBezTo>
                    <a:cubicBezTo>
                      <a:pt x="571563" y="66658"/>
                      <a:pt x="573221" y="62607"/>
                      <a:pt x="575614" y="60213"/>
                    </a:cubicBezTo>
                    <a:cubicBezTo>
                      <a:pt x="577456" y="58003"/>
                      <a:pt x="580218" y="56530"/>
                      <a:pt x="583901" y="56530"/>
                    </a:cubicBezTo>
                    <a:cubicBezTo>
                      <a:pt x="593107" y="56530"/>
                      <a:pt x="599368" y="64080"/>
                      <a:pt x="599368" y="77338"/>
                    </a:cubicBezTo>
                    <a:lnTo>
                      <a:pt x="599368" y="80652"/>
                    </a:lnTo>
                    <a:cubicBezTo>
                      <a:pt x="595317" y="83967"/>
                      <a:pt x="581875" y="88938"/>
                      <a:pt x="570827" y="92621"/>
                    </a:cubicBezTo>
                    <a:cubicBezTo>
                      <a:pt x="560699" y="96120"/>
                      <a:pt x="555912" y="101828"/>
                      <a:pt x="555912" y="110851"/>
                    </a:cubicBezTo>
                    <a:cubicBezTo>
                      <a:pt x="555912" y="122452"/>
                      <a:pt x="564934" y="133316"/>
                      <a:pt x="578008" y="133316"/>
                    </a:cubicBezTo>
                    <a:cubicBezTo>
                      <a:pt x="583532" y="133316"/>
                      <a:pt x="592371" y="126503"/>
                      <a:pt x="599736" y="121531"/>
                    </a:cubicBezTo>
                    <a:cubicBezTo>
                      <a:pt x="600657" y="124661"/>
                      <a:pt x="601762" y="127239"/>
                      <a:pt x="604156" y="129817"/>
                    </a:cubicBezTo>
                    <a:cubicBezTo>
                      <a:pt x="606181" y="131658"/>
                      <a:pt x="610048" y="133316"/>
                      <a:pt x="612810" y="133316"/>
                    </a:cubicBezTo>
                    <a:lnTo>
                      <a:pt x="628462" y="123925"/>
                    </a:lnTo>
                    <a:close/>
                    <a:moveTo>
                      <a:pt x="477285" y="70525"/>
                    </a:moveTo>
                    <a:lnTo>
                      <a:pt x="485755" y="70525"/>
                    </a:lnTo>
                    <a:cubicBezTo>
                      <a:pt x="508220" y="70525"/>
                      <a:pt x="521110" y="78811"/>
                      <a:pt x="521110" y="97777"/>
                    </a:cubicBezTo>
                    <a:cubicBezTo>
                      <a:pt x="521110" y="116743"/>
                      <a:pt x="507668" y="124661"/>
                      <a:pt x="492568" y="124845"/>
                    </a:cubicBezTo>
                    <a:cubicBezTo>
                      <a:pt x="480783" y="124845"/>
                      <a:pt x="477285" y="121347"/>
                      <a:pt x="477285" y="108089"/>
                    </a:cubicBezTo>
                    <a:lnTo>
                      <a:pt x="477285" y="70525"/>
                    </a:lnTo>
                    <a:close/>
                    <a:moveTo>
                      <a:pt x="477285" y="64448"/>
                    </a:moveTo>
                    <a:lnTo>
                      <a:pt x="477285" y="28357"/>
                    </a:lnTo>
                    <a:cubicBezTo>
                      <a:pt x="477285" y="22281"/>
                      <a:pt x="478021" y="20255"/>
                      <a:pt x="479679" y="19150"/>
                    </a:cubicBezTo>
                    <a:cubicBezTo>
                      <a:pt x="481520" y="18045"/>
                      <a:pt x="485571" y="17309"/>
                      <a:pt x="490174" y="17309"/>
                    </a:cubicBezTo>
                    <a:cubicBezTo>
                      <a:pt x="507668" y="17309"/>
                      <a:pt x="514665" y="28357"/>
                      <a:pt x="514665" y="40879"/>
                    </a:cubicBezTo>
                    <a:cubicBezTo>
                      <a:pt x="514665" y="56346"/>
                      <a:pt x="506194" y="64448"/>
                      <a:pt x="485939" y="64448"/>
                    </a:cubicBezTo>
                    <a:lnTo>
                      <a:pt x="477285" y="64448"/>
                    </a:lnTo>
                    <a:close/>
                    <a:moveTo>
                      <a:pt x="506747" y="66105"/>
                    </a:moveTo>
                    <a:cubicBezTo>
                      <a:pt x="517059" y="63343"/>
                      <a:pt x="531605" y="56162"/>
                      <a:pt x="531605" y="38669"/>
                    </a:cubicBezTo>
                    <a:cubicBezTo>
                      <a:pt x="531605" y="30199"/>
                      <a:pt x="527923" y="22097"/>
                      <a:pt x="521294" y="17677"/>
                    </a:cubicBezTo>
                    <a:cubicBezTo>
                      <a:pt x="515585" y="13626"/>
                      <a:pt x="507483" y="11417"/>
                      <a:pt x="493673" y="11417"/>
                    </a:cubicBezTo>
                    <a:lnTo>
                      <a:pt x="446350" y="11417"/>
                    </a:lnTo>
                    <a:lnTo>
                      <a:pt x="446350" y="16572"/>
                    </a:lnTo>
                    <a:cubicBezTo>
                      <a:pt x="461081" y="17677"/>
                      <a:pt x="461817" y="18782"/>
                      <a:pt x="461817" y="34065"/>
                    </a:cubicBezTo>
                    <a:lnTo>
                      <a:pt x="461817" y="108273"/>
                    </a:lnTo>
                    <a:cubicBezTo>
                      <a:pt x="461817" y="123740"/>
                      <a:pt x="460712" y="124845"/>
                      <a:pt x="444877" y="125950"/>
                    </a:cubicBezTo>
                    <a:lnTo>
                      <a:pt x="444877" y="131106"/>
                    </a:lnTo>
                    <a:lnTo>
                      <a:pt x="485571" y="131106"/>
                    </a:lnTo>
                    <a:cubicBezTo>
                      <a:pt x="500118" y="131106"/>
                      <a:pt x="512271" y="128896"/>
                      <a:pt x="521662" y="123740"/>
                    </a:cubicBezTo>
                    <a:cubicBezTo>
                      <a:pt x="532526" y="117664"/>
                      <a:pt x="539339" y="108273"/>
                      <a:pt x="539339" y="95936"/>
                    </a:cubicBezTo>
                    <a:cubicBezTo>
                      <a:pt x="539339" y="77522"/>
                      <a:pt x="524977" y="69420"/>
                      <a:pt x="506747" y="66658"/>
                    </a:cubicBezTo>
                    <a:lnTo>
                      <a:pt x="506747" y="66105"/>
                    </a:lnTo>
                    <a:close/>
                    <a:moveTo>
                      <a:pt x="433276" y="11417"/>
                    </a:moveTo>
                    <a:lnTo>
                      <a:pt x="389819" y="11417"/>
                    </a:lnTo>
                    <a:lnTo>
                      <a:pt x="389819" y="16572"/>
                    </a:lnTo>
                    <a:cubicBezTo>
                      <a:pt x="402525" y="17309"/>
                      <a:pt x="406944" y="19703"/>
                      <a:pt x="407865" y="27989"/>
                    </a:cubicBezTo>
                    <a:cubicBezTo>
                      <a:pt x="408417" y="33145"/>
                      <a:pt x="409154" y="41615"/>
                      <a:pt x="409154" y="58556"/>
                    </a:cubicBezTo>
                    <a:lnTo>
                      <a:pt x="409154" y="103854"/>
                    </a:lnTo>
                    <a:lnTo>
                      <a:pt x="408601" y="103854"/>
                    </a:lnTo>
                    <a:lnTo>
                      <a:pt x="331816" y="11417"/>
                    </a:lnTo>
                    <a:lnTo>
                      <a:pt x="304564" y="11417"/>
                    </a:lnTo>
                    <a:lnTo>
                      <a:pt x="304564" y="16572"/>
                    </a:lnTo>
                    <a:cubicBezTo>
                      <a:pt x="313218" y="17309"/>
                      <a:pt x="317269" y="18782"/>
                      <a:pt x="320952" y="23385"/>
                    </a:cubicBezTo>
                    <a:cubicBezTo>
                      <a:pt x="324266" y="27805"/>
                      <a:pt x="324635" y="28541"/>
                      <a:pt x="324635" y="41983"/>
                    </a:cubicBezTo>
                    <a:lnTo>
                      <a:pt x="324635" y="82494"/>
                    </a:lnTo>
                    <a:cubicBezTo>
                      <a:pt x="324635" y="99434"/>
                      <a:pt x="324082" y="108273"/>
                      <a:pt x="323530" y="113981"/>
                    </a:cubicBezTo>
                    <a:cubicBezTo>
                      <a:pt x="322609" y="123004"/>
                      <a:pt x="318006" y="125398"/>
                      <a:pt x="307326" y="125950"/>
                    </a:cubicBezTo>
                    <a:lnTo>
                      <a:pt x="307326" y="131106"/>
                    </a:lnTo>
                    <a:lnTo>
                      <a:pt x="350966" y="131106"/>
                    </a:lnTo>
                    <a:lnTo>
                      <a:pt x="350966" y="125950"/>
                    </a:lnTo>
                    <a:cubicBezTo>
                      <a:pt x="338445" y="125214"/>
                      <a:pt x="334210" y="123004"/>
                      <a:pt x="333289" y="113613"/>
                    </a:cubicBezTo>
                    <a:cubicBezTo>
                      <a:pt x="332737" y="108273"/>
                      <a:pt x="332184" y="99434"/>
                      <a:pt x="332184" y="82494"/>
                    </a:cubicBezTo>
                    <a:lnTo>
                      <a:pt x="332184" y="36275"/>
                    </a:lnTo>
                    <a:lnTo>
                      <a:pt x="332553" y="36275"/>
                    </a:lnTo>
                    <a:lnTo>
                      <a:pt x="410995" y="132763"/>
                    </a:lnTo>
                    <a:lnTo>
                      <a:pt x="416704" y="132763"/>
                    </a:lnTo>
                    <a:lnTo>
                      <a:pt x="416704" y="58556"/>
                    </a:lnTo>
                    <a:cubicBezTo>
                      <a:pt x="416704" y="41431"/>
                      <a:pt x="417072" y="33145"/>
                      <a:pt x="417808" y="27621"/>
                    </a:cubicBezTo>
                    <a:cubicBezTo>
                      <a:pt x="418545" y="19519"/>
                      <a:pt x="422964" y="17125"/>
                      <a:pt x="433276" y="16572"/>
                    </a:cubicBezTo>
                    <a:lnTo>
                      <a:pt x="433276" y="11417"/>
                    </a:lnTo>
                    <a:close/>
                    <a:moveTo>
                      <a:pt x="221333" y="55241"/>
                    </a:moveTo>
                    <a:cubicBezTo>
                      <a:pt x="231461" y="55241"/>
                      <a:pt x="237722" y="64080"/>
                      <a:pt x="237538" y="73655"/>
                    </a:cubicBezTo>
                    <a:cubicBezTo>
                      <a:pt x="237538" y="76233"/>
                      <a:pt x="236433" y="77338"/>
                      <a:pt x="233118" y="77338"/>
                    </a:cubicBezTo>
                    <a:cubicBezTo>
                      <a:pt x="222438" y="77706"/>
                      <a:pt x="212311" y="77890"/>
                      <a:pt x="201999" y="77890"/>
                    </a:cubicBezTo>
                    <a:cubicBezTo>
                      <a:pt x="204761" y="62975"/>
                      <a:pt x="212863" y="55241"/>
                      <a:pt x="221333" y="55241"/>
                    </a:cubicBezTo>
                    <a:moveTo>
                      <a:pt x="249507" y="111587"/>
                    </a:moveTo>
                    <a:cubicBezTo>
                      <a:pt x="242878" y="117848"/>
                      <a:pt x="235880" y="120794"/>
                      <a:pt x="228515" y="120794"/>
                    </a:cubicBezTo>
                    <a:cubicBezTo>
                      <a:pt x="215625" y="120794"/>
                      <a:pt x="201262" y="110483"/>
                      <a:pt x="201078" y="85440"/>
                    </a:cubicBezTo>
                    <a:cubicBezTo>
                      <a:pt x="222991" y="84703"/>
                      <a:pt x="246008" y="82862"/>
                      <a:pt x="249138" y="82310"/>
                    </a:cubicBezTo>
                    <a:cubicBezTo>
                      <a:pt x="252453" y="81573"/>
                      <a:pt x="253373" y="80100"/>
                      <a:pt x="253373" y="76417"/>
                    </a:cubicBezTo>
                    <a:cubicBezTo>
                      <a:pt x="253373" y="62054"/>
                      <a:pt x="241036" y="48428"/>
                      <a:pt x="225753" y="48428"/>
                    </a:cubicBezTo>
                    <a:cubicBezTo>
                      <a:pt x="216178" y="48428"/>
                      <a:pt x="206234" y="53400"/>
                      <a:pt x="198685" y="61870"/>
                    </a:cubicBezTo>
                    <a:cubicBezTo>
                      <a:pt x="191135" y="70156"/>
                      <a:pt x="186531" y="81389"/>
                      <a:pt x="186531" y="94094"/>
                    </a:cubicBezTo>
                    <a:cubicBezTo>
                      <a:pt x="186531" y="114902"/>
                      <a:pt x="199789" y="133316"/>
                      <a:pt x="222438" y="133316"/>
                    </a:cubicBezTo>
                    <a:cubicBezTo>
                      <a:pt x="228147" y="133316"/>
                      <a:pt x="240852" y="130001"/>
                      <a:pt x="252453" y="115454"/>
                    </a:cubicBezTo>
                    <a:lnTo>
                      <a:pt x="249507" y="111587"/>
                    </a:lnTo>
                    <a:close/>
                    <a:moveTo>
                      <a:pt x="176220" y="131106"/>
                    </a:moveTo>
                    <a:lnTo>
                      <a:pt x="176220" y="126318"/>
                    </a:lnTo>
                    <a:cubicBezTo>
                      <a:pt x="164435" y="125214"/>
                      <a:pt x="163146" y="124109"/>
                      <a:pt x="163146" y="111587"/>
                    </a:cubicBezTo>
                    <a:lnTo>
                      <a:pt x="163146" y="48060"/>
                    </a:lnTo>
                    <a:cubicBezTo>
                      <a:pt x="155044" y="51374"/>
                      <a:pt x="146389" y="53768"/>
                      <a:pt x="136998" y="55241"/>
                    </a:cubicBezTo>
                    <a:lnTo>
                      <a:pt x="136998" y="59661"/>
                    </a:lnTo>
                    <a:cubicBezTo>
                      <a:pt x="148047" y="61502"/>
                      <a:pt x="148599" y="62239"/>
                      <a:pt x="148599" y="73655"/>
                    </a:cubicBezTo>
                    <a:lnTo>
                      <a:pt x="148599" y="111587"/>
                    </a:lnTo>
                    <a:cubicBezTo>
                      <a:pt x="148599" y="124109"/>
                      <a:pt x="147310" y="125214"/>
                      <a:pt x="135709" y="126318"/>
                    </a:cubicBezTo>
                    <a:lnTo>
                      <a:pt x="135709" y="131106"/>
                    </a:lnTo>
                    <a:lnTo>
                      <a:pt x="176220" y="131106"/>
                    </a:lnTo>
                    <a:close/>
                    <a:moveTo>
                      <a:pt x="154676" y="32408"/>
                    </a:moveTo>
                    <a:cubicBezTo>
                      <a:pt x="160016" y="32408"/>
                      <a:pt x="164067" y="27989"/>
                      <a:pt x="164067" y="23017"/>
                    </a:cubicBezTo>
                    <a:cubicBezTo>
                      <a:pt x="164067" y="17493"/>
                      <a:pt x="160016" y="13442"/>
                      <a:pt x="154860" y="13442"/>
                    </a:cubicBezTo>
                    <a:cubicBezTo>
                      <a:pt x="149704" y="13442"/>
                      <a:pt x="145469" y="17493"/>
                      <a:pt x="145469" y="23017"/>
                    </a:cubicBezTo>
                    <a:cubicBezTo>
                      <a:pt x="145469" y="27989"/>
                      <a:pt x="149888" y="32408"/>
                      <a:pt x="154676" y="32408"/>
                    </a:cubicBezTo>
                    <a:moveTo>
                      <a:pt x="33145" y="30383"/>
                    </a:moveTo>
                    <a:cubicBezTo>
                      <a:pt x="33145" y="23201"/>
                      <a:pt x="33697" y="21176"/>
                      <a:pt x="35539" y="19887"/>
                    </a:cubicBezTo>
                    <a:cubicBezTo>
                      <a:pt x="37380" y="18598"/>
                      <a:pt x="42168" y="17677"/>
                      <a:pt x="49901" y="17677"/>
                    </a:cubicBezTo>
                    <a:cubicBezTo>
                      <a:pt x="62239" y="17677"/>
                      <a:pt x="72919" y="19887"/>
                      <a:pt x="81205" y="25227"/>
                    </a:cubicBezTo>
                    <a:cubicBezTo>
                      <a:pt x="95936" y="33881"/>
                      <a:pt x="102933" y="50270"/>
                      <a:pt x="102933" y="69236"/>
                    </a:cubicBezTo>
                    <a:cubicBezTo>
                      <a:pt x="102933" y="98698"/>
                      <a:pt x="87097" y="124477"/>
                      <a:pt x="52663" y="124477"/>
                    </a:cubicBezTo>
                    <a:cubicBezTo>
                      <a:pt x="39221" y="124477"/>
                      <a:pt x="33145" y="120978"/>
                      <a:pt x="33145" y="106984"/>
                    </a:cubicBezTo>
                    <a:lnTo>
                      <a:pt x="33145" y="30383"/>
                    </a:lnTo>
                    <a:close/>
                    <a:moveTo>
                      <a:pt x="1657" y="11417"/>
                    </a:moveTo>
                    <a:lnTo>
                      <a:pt x="1657" y="16757"/>
                    </a:lnTo>
                    <a:cubicBezTo>
                      <a:pt x="15836" y="17861"/>
                      <a:pt x="17309" y="18598"/>
                      <a:pt x="17309" y="34434"/>
                    </a:cubicBezTo>
                    <a:lnTo>
                      <a:pt x="17309" y="108273"/>
                    </a:lnTo>
                    <a:cubicBezTo>
                      <a:pt x="17309" y="123925"/>
                      <a:pt x="15836" y="125029"/>
                      <a:pt x="0" y="126134"/>
                    </a:cubicBezTo>
                    <a:lnTo>
                      <a:pt x="0" y="131106"/>
                    </a:lnTo>
                    <a:lnTo>
                      <a:pt x="43641" y="131106"/>
                    </a:lnTo>
                    <a:cubicBezTo>
                      <a:pt x="66290" y="131106"/>
                      <a:pt x="84519" y="126503"/>
                      <a:pt x="98330" y="115823"/>
                    </a:cubicBezTo>
                    <a:cubicBezTo>
                      <a:pt x="112508" y="105143"/>
                      <a:pt x="120978" y="88754"/>
                      <a:pt x="120978" y="66658"/>
                    </a:cubicBezTo>
                    <a:cubicBezTo>
                      <a:pt x="120978" y="49349"/>
                      <a:pt x="114534" y="35907"/>
                      <a:pt x="105511" y="27068"/>
                    </a:cubicBezTo>
                    <a:cubicBezTo>
                      <a:pt x="94094" y="16204"/>
                      <a:pt x="76785" y="11417"/>
                      <a:pt x="53400" y="11417"/>
                    </a:cubicBezTo>
                    <a:lnTo>
                      <a:pt x="1657" y="11417"/>
                    </a:ln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8370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de-DE"/>
              </a:p>
            </p:txBody>
          </p:sp>
        </p:grpSp>
      </p:grpSp>
      <p:grpSp>
        <p:nvGrpSpPr>
          <p:cNvPr id="13" name="Gruppieren 17">
            <a:extLst>
              <a:ext uri="{FF2B5EF4-FFF2-40B4-BE49-F238E27FC236}">
                <a16:creationId xmlns:a16="http://schemas.microsoft.com/office/drawing/2014/main" id="{616C5A0E-EE3C-411C-84BE-DCC97F01D1F7}"/>
              </a:ext>
            </a:extLst>
          </p:cNvPr>
          <p:cNvGrpSpPr>
            <a:grpSpLocks/>
          </p:cNvGrpSpPr>
          <p:nvPr/>
        </p:nvGrpSpPr>
        <p:grpSpPr bwMode="auto">
          <a:xfrm>
            <a:off x="2297113" y="4375150"/>
            <a:ext cx="307975" cy="307975"/>
            <a:chOff x="4161774" y="4355846"/>
            <a:chExt cx="727586" cy="727586"/>
          </a:xfrm>
        </p:grpSpPr>
        <p:sp>
          <p:nvSpPr>
            <p:cNvPr id="14" name="Rechteck 13">
              <a:hlinkClick r:id="rId4"/>
              <a:extLst>
                <a:ext uri="{FF2B5EF4-FFF2-40B4-BE49-F238E27FC236}">
                  <a16:creationId xmlns:a16="http://schemas.microsoft.com/office/drawing/2014/main" id="{37A30C7C-FB2B-42DF-BEEC-B7CD9343F255}"/>
                </a:ext>
              </a:extLst>
            </p:cNvPr>
            <p:cNvSpPr/>
            <p:nvPr/>
          </p:nvSpPr>
          <p:spPr>
            <a:xfrm>
              <a:off x="4161774" y="4355846"/>
              <a:ext cx="727586" cy="72758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/>
            <a:lstStyle/>
            <a:p>
              <a:pPr marL="180000" indent="-180000" eaLnBrk="1" fontAlgn="auto" hangingPunct="1">
                <a:spcBef>
                  <a:spcPts val="600"/>
                </a:spcBef>
                <a:spcAft>
                  <a:spcPts val="0"/>
                </a:spcAft>
                <a:buClr>
                  <a:schemeClr val="accent4"/>
                </a:buClr>
                <a:buFont typeface="Wingdings" panose="05000000000000000000" pitchFamily="2" charset="2"/>
                <a:buChar char="§"/>
                <a:defRPr/>
              </a:pPr>
              <a:endParaRPr lang="de-DE" dirty="0" err="1">
                <a:solidFill>
                  <a:schemeClr val="tx1"/>
                </a:solidFill>
              </a:endParaRPr>
            </a:p>
          </p:txBody>
        </p:sp>
        <p:sp>
          <p:nvSpPr>
            <p:cNvPr id="15" name="Freihandform: Form 14">
              <a:hlinkClick r:id="rId4"/>
              <a:extLst>
                <a:ext uri="{FF2B5EF4-FFF2-40B4-BE49-F238E27FC236}">
                  <a16:creationId xmlns:a16="http://schemas.microsoft.com/office/drawing/2014/main" id="{50488ED8-0652-4359-9B58-4B649320A4D9}"/>
                </a:ext>
              </a:extLst>
            </p:cNvPr>
            <p:cNvSpPr/>
            <p:nvPr/>
          </p:nvSpPr>
          <p:spPr>
            <a:xfrm>
              <a:off x="4289289" y="4468359"/>
              <a:ext cx="472556" cy="502559"/>
            </a:xfrm>
            <a:custGeom>
              <a:avLst/>
              <a:gdLst>
                <a:gd name="connsiteX0" fmla="*/ 21860 w 475730"/>
                <a:gd name="connsiteY0" fmla="*/ 92044 h 503714"/>
                <a:gd name="connsiteX1" fmla="*/ 132789 w 475730"/>
                <a:gd name="connsiteY1" fmla="*/ 92044 h 503714"/>
                <a:gd name="connsiteX2" fmla="*/ 198351 w 475730"/>
                <a:gd name="connsiteY2" fmla="*/ 207514 h 503714"/>
                <a:gd name="connsiteX3" fmla="*/ 110945 w 475730"/>
                <a:gd name="connsiteY3" fmla="*/ 351416 h 503714"/>
                <a:gd name="connsiteX4" fmla="*/ 0 w 475730"/>
                <a:gd name="connsiteY4" fmla="*/ 351416 h 503714"/>
                <a:gd name="connsiteX5" fmla="*/ 87391 w 475730"/>
                <a:gd name="connsiteY5" fmla="*/ 207514 h 503714"/>
                <a:gd name="connsiteX6" fmla="*/ 358053 w 475730"/>
                <a:gd name="connsiteY6" fmla="*/ 0 h 503714"/>
                <a:gd name="connsiteX7" fmla="*/ 475730 w 475730"/>
                <a:gd name="connsiteY7" fmla="*/ 0 h 503714"/>
                <a:gd name="connsiteX8" fmla="*/ 300885 w 475730"/>
                <a:gd name="connsiteY8" fmla="*/ 306242 h 503714"/>
                <a:gd name="connsiteX9" fmla="*/ 413557 w 475730"/>
                <a:gd name="connsiteY9" fmla="*/ 503714 h 503714"/>
                <a:gd name="connsiteX10" fmla="*/ 295848 w 475730"/>
                <a:gd name="connsiteY10" fmla="*/ 503714 h 503714"/>
                <a:gd name="connsiteX11" fmla="*/ 183208 w 475730"/>
                <a:gd name="connsiteY11" fmla="*/ 306242 h 50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5730" h="503714">
                  <a:moveTo>
                    <a:pt x="21860" y="92044"/>
                  </a:moveTo>
                  <a:lnTo>
                    <a:pt x="132789" y="92044"/>
                  </a:lnTo>
                  <a:lnTo>
                    <a:pt x="198351" y="207514"/>
                  </a:lnTo>
                  <a:lnTo>
                    <a:pt x="110945" y="351416"/>
                  </a:lnTo>
                  <a:lnTo>
                    <a:pt x="0" y="351416"/>
                  </a:lnTo>
                  <a:lnTo>
                    <a:pt x="87391" y="207514"/>
                  </a:lnTo>
                  <a:close/>
                  <a:moveTo>
                    <a:pt x="358053" y="0"/>
                  </a:moveTo>
                  <a:lnTo>
                    <a:pt x="475730" y="0"/>
                  </a:lnTo>
                  <a:lnTo>
                    <a:pt x="300885" y="306242"/>
                  </a:lnTo>
                  <a:lnTo>
                    <a:pt x="413557" y="503714"/>
                  </a:lnTo>
                  <a:lnTo>
                    <a:pt x="295848" y="503714"/>
                  </a:lnTo>
                  <a:lnTo>
                    <a:pt x="183208" y="3062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/>
            <a:lstStyle/>
            <a:p>
              <a:pPr marL="180000" indent="-180000" eaLnBrk="1" fontAlgn="auto" hangingPunct="1">
                <a:spcBef>
                  <a:spcPts val="600"/>
                </a:spcBef>
                <a:spcAft>
                  <a:spcPts val="0"/>
                </a:spcAft>
                <a:buClr>
                  <a:schemeClr val="accent4"/>
                </a:buClr>
                <a:buFont typeface="Wingdings" panose="05000000000000000000" pitchFamily="2" charset="2"/>
                <a:buChar char="§"/>
                <a:defRPr/>
              </a:pPr>
              <a:endParaRPr lang="de-DE" dirty="0" err="1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uppieren 20">
            <a:extLst>
              <a:ext uri="{FF2B5EF4-FFF2-40B4-BE49-F238E27FC236}">
                <a16:creationId xmlns:a16="http://schemas.microsoft.com/office/drawing/2014/main" id="{60615C06-1136-45CC-97C7-5C2E734C1F46}"/>
              </a:ext>
            </a:extLst>
          </p:cNvPr>
          <p:cNvGrpSpPr>
            <a:grpSpLocks/>
          </p:cNvGrpSpPr>
          <p:nvPr/>
        </p:nvGrpSpPr>
        <p:grpSpPr bwMode="auto">
          <a:xfrm>
            <a:off x="2705100" y="4375150"/>
            <a:ext cx="307975" cy="307975"/>
            <a:chOff x="4925784" y="4355846"/>
            <a:chExt cx="727586" cy="727586"/>
          </a:xfrm>
        </p:grpSpPr>
        <p:sp>
          <p:nvSpPr>
            <p:cNvPr id="17" name="Rechteck 16">
              <a:hlinkClick r:id="rId5"/>
              <a:extLst>
                <a:ext uri="{FF2B5EF4-FFF2-40B4-BE49-F238E27FC236}">
                  <a16:creationId xmlns:a16="http://schemas.microsoft.com/office/drawing/2014/main" id="{560D39D9-E3C2-4758-8E7A-1B14807EFC4A}"/>
                </a:ext>
              </a:extLst>
            </p:cNvPr>
            <p:cNvSpPr/>
            <p:nvPr/>
          </p:nvSpPr>
          <p:spPr>
            <a:xfrm>
              <a:off x="4925784" y="4355846"/>
              <a:ext cx="727586" cy="72758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/>
            <a:lstStyle/>
            <a:p>
              <a:pPr marL="180000" indent="-180000" eaLnBrk="1" fontAlgn="auto" hangingPunct="1">
                <a:spcBef>
                  <a:spcPts val="600"/>
                </a:spcBef>
                <a:spcAft>
                  <a:spcPts val="0"/>
                </a:spcAft>
                <a:buClr>
                  <a:schemeClr val="accent4"/>
                </a:buClr>
                <a:buFont typeface="Wingdings" panose="05000000000000000000" pitchFamily="2" charset="2"/>
                <a:buChar char="§"/>
                <a:defRPr/>
              </a:pPr>
              <a:endParaRPr lang="de-DE" dirty="0" err="1">
                <a:solidFill>
                  <a:schemeClr val="tx1"/>
                </a:solidFill>
              </a:endParaRPr>
            </a:p>
          </p:txBody>
        </p:sp>
        <p:grpSp>
          <p:nvGrpSpPr>
            <p:cNvPr id="18" name="Gruppieren 22">
              <a:extLst>
                <a:ext uri="{FF2B5EF4-FFF2-40B4-BE49-F238E27FC236}">
                  <a16:creationId xmlns:a16="http://schemas.microsoft.com/office/drawing/2014/main" id="{C7EC6987-4ADB-49DE-87BC-0DEF1FF8C3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26755" y="4555687"/>
              <a:ext cx="325644" cy="327904"/>
              <a:chOff x="5100161" y="4529979"/>
              <a:chExt cx="325644" cy="327904"/>
            </a:xfrm>
          </p:grpSpPr>
          <p:sp>
            <p:nvSpPr>
              <p:cNvPr id="19" name="Freihandform: Form 23">
                <a:hlinkClick r:id="rId5"/>
                <a:extLst>
                  <a:ext uri="{FF2B5EF4-FFF2-40B4-BE49-F238E27FC236}">
                    <a16:creationId xmlns:a16="http://schemas.microsoft.com/office/drawing/2014/main" id="{FD934C2A-F71E-4482-96D5-764B2A463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0161" y="4529979"/>
                <a:ext cx="89433" cy="89423"/>
              </a:xfrm>
              <a:custGeom>
                <a:avLst/>
                <a:gdLst>
                  <a:gd name="T0" fmla="*/ 89433 w 623461"/>
                  <a:gd name="T1" fmla="*/ 44706 h 623394"/>
                  <a:gd name="T2" fmla="*/ 61833 w 623461"/>
                  <a:gd name="T3" fmla="*/ 86023 h 623394"/>
                  <a:gd name="T4" fmla="*/ 13097 w 623461"/>
                  <a:gd name="T5" fmla="*/ 76323 h 623394"/>
                  <a:gd name="T6" fmla="*/ 3409 w 623461"/>
                  <a:gd name="T7" fmla="*/ 27600 h 623394"/>
                  <a:gd name="T8" fmla="*/ 44727 w 623461"/>
                  <a:gd name="T9" fmla="*/ 0 h 623394"/>
                  <a:gd name="T10" fmla="*/ 89433 w 623461"/>
                  <a:gd name="T11" fmla="*/ 44706 h 623394"/>
                  <a:gd name="T12" fmla="*/ 89433 w 623461"/>
                  <a:gd name="T13" fmla="*/ 44706 h 62339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3461" h="623394">
                    <a:moveTo>
                      <a:pt x="623462" y="311658"/>
                    </a:moveTo>
                    <a:cubicBezTo>
                      <a:pt x="623462" y="437769"/>
                      <a:pt x="547547" y="551402"/>
                      <a:pt x="431057" y="599694"/>
                    </a:cubicBezTo>
                    <a:cubicBezTo>
                      <a:pt x="314566" y="647891"/>
                      <a:pt x="180454" y="621221"/>
                      <a:pt x="91300" y="532067"/>
                    </a:cubicBezTo>
                    <a:cubicBezTo>
                      <a:pt x="2146" y="442913"/>
                      <a:pt x="-24524" y="308896"/>
                      <a:pt x="23768" y="192405"/>
                    </a:cubicBezTo>
                    <a:cubicBezTo>
                      <a:pt x="72059" y="75914"/>
                      <a:pt x="185693" y="0"/>
                      <a:pt x="311804" y="0"/>
                    </a:cubicBezTo>
                    <a:cubicBezTo>
                      <a:pt x="483920" y="-95"/>
                      <a:pt x="623462" y="139446"/>
                      <a:pt x="623462" y="31165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de-DE"/>
              </a:p>
            </p:txBody>
          </p:sp>
          <p:sp>
            <p:nvSpPr>
              <p:cNvPr id="20" name="Freihandform: Form 24">
                <a:hlinkClick r:id="rId5"/>
                <a:extLst>
                  <a:ext uri="{FF2B5EF4-FFF2-40B4-BE49-F238E27FC236}">
                    <a16:creationId xmlns:a16="http://schemas.microsoft.com/office/drawing/2014/main" id="{69EE548A-1736-4704-A320-DF8FD6C0E3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0156" y="4638110"/>
                <a:ext cx="69300" cy="219773"/>
              </a:xfrm>
              <a:custGeom>
                <a:avLst/>
                <a:gdLst>
                  <a:gd name="T0" fmla="*/ 69300 w 483109"/>
                  <a:gd name="T1" fmla="*/ 11095 h 1532096"/>
                  <a:gd name="T2" fmla="*/ 69300 w 483109"/>
                  <a:gd name="T3" fmla="*/ 208651 h 1532096"/>
                  <a:gd name="T4" fmla="*/ 66075 w 483109"/>
                  <a:gd name="T5" fmla="*/ 216507 h 1532096"/>
                  <a:gd name="T6" fmla="*/ 58233 w 483109"/>
                  <a:gd name="T7" fmla="*/ 219773 h 1532096"/>
                  <a:gd name="T8" fmla="*/ 11095 w 483109"/>
                  <a:gd name="T9" fmla="*/ 219773 h 1532096"/>
                  <a:gd name="T10" fmla="*/ 3238 w 483109"/>
                  <a:gd name="T11" fmla="*/ 216535 h 1532096"/>
                  <a:gd name="T12" fmla="*/ 0 w 483109"/>
                  <a:gd name="T13" fmla="*/ 208678 h 1532096"/>
                  <a:gd name="T14" fmla="*/ 0 w 483109"/>
                  <a:gd name="T15" fmla="*/ 11095 h 1532096"/>
                  <a:gd name="T16" fmla="*/ 11095 w 483109"/>
                  <a:gd name="T17" fmla="*/ 0 h 1532096"/>
                  <a:gd name="T18" fmla="*/ 58233 w 483109"/>
                  <a:gd name="T19" fmla="*/ 0 h 1532096"/>
                  <a:gd name="T20" fmla="*/ 69300 w 483109"/>
                  <a:gd name="T21" fmla="*/ 11095 h 1532096"/>
                  <a:gd name="T22" fmla="*/ 69300 w 483109"/>
                  <a:gd name="T23" fmla="*/ 11095 h 15320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83109" h="1532096">
                    <a:moveTo>
                      <a:pt x="483109" y="77343"/>
                    </a:moveTo>
                    <a:lnTo>
                      <a:pt x="483109" y="1454563"/>
                    </a:lnTo>
                    <a:cubicBezTo>
                      <a:pt x="483204" y="1475042"/>
                      <a:pt x="475108" y="1494758"/>
                      <a:pt x="460630" y="1509331"/>
                    </a:cubicBezTo>
                    <a:cubicBezTo>
                      <a:pt x="446152" y="1523905"/>
                      <a:pt x="426435" y="1532096"/>
                      <a:pt x="405956" y="1532096"/>
                    </a:cubicBezTo>
                    <a:lnTo>
                      <a:pt x="77344" y="1532096"/>
                    </a:lnTo>
                    <a:cubicBezTo>
                      <a:pt x="56770" y="1532096"/>
                      <a:pt x="37148" y="1524000"/>
                      <a:pt x="22575" y="1509522"/>
                    </a:cubicBezTo>
                    <a:cubicBezTo>
                      <a:pt x="8097" y="1495044"/>
                      <a:pt x="-94" y="1475327"/>
                      <a:pt x="1" y="1454753"/>
                    </a:cubicBezTo>
                    <a:lnTo>
                      <a:pt x="1" y="77343"/>
                    </a:lnTo>
                    <a:cubicBezTo>
                      <a:pt x="1" y="34671"/>
                      <a:pt x="34577" y="0"/>
                      <a:pt x="77344" y="0"/>
                    </a:cubicBezTo>
                    <a:lnTo>
                      <a:pt x="405956" y="0"/>
                    </a:lnTo>
                    <a:cubicBezTo>
                      <a:pt x="448628" y="191"/>
                      <a:pt x="483109" y="34766"/>
                      <a:pt x="483109" y="773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de-DE"/>
              </a:p>
            </p:txBody>
          </p:sp>
          <p:sp>
            <p:nvSpPr>
              <p:cNvPr id="21" name="Freihandform: Form 25">
                <a:hlinkClick r:id="rId5"/>
                <a:extLst>
                  <a:ext uri="{FF2B5EF4-FFF2-40B4-BE49-F238E27FC236}">
                    <a16:creationId xmlns:a16="http://schemas.microsoft.com/office/drawing/2014/main" id="{A66FD264-9CF7-499B-A077-E8ECD20A0E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0677" y="4634844"/>
                <a:ext cx="215128" cy="223038"/>
              </a:xfrm>
              <a:custGeom>
                <a:avLst/>
                <a:gdLst>
                  <a:gd name="T0" fmla="*/ 215128 w 1499712"/>
                  <a:gd name="T1" fmla="*/ 117217 h 1554861"/>
                  <a:gd name="T2" fmla="*/ 215128 w 1499712"/>
                  <a:gd name="T3" fmla="*/ 212845 h 1554861"/>
                  <a:gd name="T4" fmla="*/ 212149 w 1499712"/>
                  <a:gd name="T5" fmla="*/ 220059 h 1554861"/>
                  <a:gd name="T6" fmla="*/ 204935 w 1499712"/>
                  <a:gd name="T7" fmla="*/ 223038 h 1554861"/>
                  <a:gd name="T8" fmla="*/ 154258 w 1499712"/>
                  <a:gd name="T9" fmla="*/ 223038 h 1554861"/>
                  <a:gd name="T10" fmla="*/ 147044 w 1499712"/>
                  <a:gd name="T11" fmla="*/ 220059 h 1554861"/>
                  <a:gd name="T12" fmla="*/ 144065 w 1499712"/>
                  <a:gd name="T13" fmla="*/ 212845 h 1554861"/>
                  <a:gd name="T14" fmla="*/ 144065 w 1499712"/>
                  <a:gd name="T15" fmla="*/ 120168 h 1554861"/>
                  <a:gd name="T16" fmla="*/ 107899 w 1499712"/>
                  <a:gd name="T17" fmla="*/ 59585 h 1554861"/>
                  <a:gd name="T18" fmla="*/ 69150 w 1499712"/>
                  <a:gd name="T19" fmla="*/ 105944 h 1554861"/>
                  <a:gd name="T20" fmla="*/ 69150 w 1499712"/>
                  <a:gd name="T21" fmla="*/ 212845 h 1554861"/>
                  <a:gd name="T22" fmla="*/ 59107 w 1499712"/>
                  <a:gd name="T23" fmla="*/ 223038 h 1554861"/>
                  <a:gd name="T24" fmla="*/ 10152 w 1499712"/>
                  <a:gd name="T25" fmla="*/ 223038 h 1554861"/>
                  <a:gd name="T26" fmla="*/ 2965 w 1499712"/>
                  <a:gd name="T27" fmla="*/ 220046 h 1554861"/>
                  <a:gd name="T28" fmla="*/ 0 w 1499712"/>
                  <a:gd name="T29" fmla="*/ 212845 h 1554861"/>
                  <a:gd name="T30" fmla="*/ 0 w 1499712"/>
                  <a:gd name="T31" fmla="*/ 13499 h 1554861"/>
                  <a:gd name="T32" fmla="*/ 2965 w 1499712"/>
                  <a:gd name="T33" fmla="*/ 6285 h 1554861"/>
                  <a:gd name="T34" fmla="*/ 10152 w 1499712"/>
                  <a:gd name="T35" fmla="*/ 3306 h 1554861"/>
                  <a:gd name="T36" fmla="*/ 59107 w 1499712"/>
                  <a:gd name="T37" fmla="*/ 3306 h 1554861"/>
                  <a:gd name="T38" fmla="*/ 69300 w 1499712"/>
                  <a:gd name="T39" fmla="*/ 13499 h 1554861"/>
                  <a:gd name="T40" fmla="*/ 69300 w 1499712"/>
                  <a:gd name="T41" fmla="*/ 30728 h 1554861"/>
                  <a:gd name="T42" fmla="*/ 134583 w 1499712"/>
                  <a:gd name="T43" fmla="*/ 0 h 1554861"/>
                  <a:gd name="T44" fmla="*/ 215128 w 1499712"/>
                  <a:gd name="T45" fmla="*/ 117217 h 1554861"/>
                  <a:gd name="T46" fmla="*/ 215128 w 1499712"/>
                  <a:gd name="T47" fmla="*/ 117217 h 155486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499712" h="1554861">
                    <a:moveTo>
                      <a:pt x="1499712" y="817150"/>
                    </a:moveTo>
                    <a:lnTo>
                      <a:pt x="1499712" y="1483805"/>
                    </a:lnTo>
                    <a:cubicBezTo>
                      <a:pt x="1499712" y="1502664"/>
                      <a:pt x="1492283" y="1520762"/>
                      <a:pt x="1478948" y="1534097"/>
                    </a:cubicBezTo>
                    <a:cubicBezTo>
                      <a:pt x="1465613" y="1547432"/>
                      <a:pt x="1447515" y="1554861"/>
                      <a:pt x="1428656" y="1554861"/>
                    </a:cubicBezTo>
                    <a:lnTo>
                      <a:pt x="1075374" y="1554861"/>
                    </a:lnTo>
                    <a:cubicBezTo>
                      <a:pt x="1056514" y="1554861"/>
                      <a:pt x="1038416" y="1547432"/>
                      <a:pt x="1025082" y="1534097"/>
                    </a:cubicBezTo>
                    <a:cubicBezTo>
                      <a:pt x="1011747" y="1520762"/>
                      <a:pt x="1004317" y="1502664"/>
                      <a:pt x="1004317" y="1483805"/>
                    </a:cubicBezTo>
                    <a:lnTo>
                      <a:pt x="1004317" y="837724"/>
                    </a:lnTo>
                    <a:cubicBezTo>
                      <a:pt x="1004317" y="741331"/>
                      <a:pt x="1032606" y="415385"/>
                      <a:pt x="752190" y="415385"/>
                    </a:cubicBezTo>
                    <a:cubicBezTo>
                      <a:pt x="535020" y="415385"/>
                      <a:pt x="490824" y="638366"/>
                      <a:pt x="482061" y="738569"/>
                    </a:cubicBezTo>
                    <a:lnTo>
                      <a:pt x="482061" y="1483805"/>
                    </a:lnTo>
                    <a:cubicBezTo>
                      <a:pt x="482061" y="1522667"/>
                      <a:pt x="450915" y="1554290"/>
                      <a:pt x="412053" y="1554861"/>
                    </a:cubicBezTo>
                    <a:lnTo>
                      <a:pt x="70772" y="1554861"/>
                    </a:lnTo>
                    <a:cubicBezTo>
                      <a:pt x="51912" y="1554861"/>
                      <a:pt x="33910" y="1547336"/>
                      <a:pt x="20670" y="1534001"/>
                    </a:cubicBezTo>
                    <a:cubicBezTo>
                      <a:pt x="7335" y="1520666"/>
                      <a:pt x="-94" y="1502569"/>
                      <a:pt x="1" y="1483805"/>
                    </a:cubicBezTo>
                    <a:lnTo>
                      <a:pt x="1" y="94107"/>
                    </a:lnTo>
                    <a:cubicBezTo>
                      <a:pt x="-94" y="75248"/>
                      <a:pt x="7335" y="57150"/>
                      <a:pt x="20670" y="43815"/>
                    </a:cubicBezTo>
                    <a:cubicBezTo>
                      <a:pt x="33910" y="30480"/>
                      <a:pt x="52007" y="23050"/>
                      <a:pt x="70772" y="23050"/>
                    </a:cubicBezTo>
                    <a:lnTo>
                      <a:pt x="412053" y="23050"/>
                    </a:lnTo>
                    <a:cubicBezTo>
                      <a:pt x="451295" y="23050"/>
                      <a:pt x="483109" y="54864"/>
                      <a:pt x="483109" y="94107"/>
                    </a:cubicBezTo>
                    <a:lnTo>
                      <a:pt x="483109" y="214217"/>
                    </a:lnTo>
                    <a:cubicBezTo>
                      <a:pt x="563786" y="93250"/>
                      <a:pt x="683229" y="0"/>
                      <a:pt x="938213" y="0"/>
                    </a:cubicBezTo>
                    <a:cubicBezTo>
                      <a:pt x="1503046" y="0"/>
                      <a:pt x="1499712" y="527399"/>
                      <a:pt x="1499712" y="8171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de-DE"/>
              </a:p>
            </p:txBody>
          </p:sp>
        </p:grpSp>
      </p:grpSp>
      <p:grpSp>
        <p:nvGrpSpPr>
          <p:cNvPr id="22" name="Gruppieren 26">
            <a:extLst>
              <a:ext uri="{FF2B5EF4-FFF2-40B4-BE49-F238E27FC236}">
                <a16:creationId xmlns:a16="http://schemas.microsoft.com/office/drawing/2014/main" id="{3102FD44-2D69-47D8-9175-2FE29637C6BA}"/>
              </a:ext>
            </a:extLst>
          </p:cNvPr>
          <p:cNvGrpSpPr>
            <a:grpSpLocks/>
          </p:cNvGrpSpPr>
          <p:nvPr/>
        </p:nvGrpSpPr>
        <p:grpSpPr bwMode="auto">
          <a:xfrm>
            <a:off x="3114675" y="4375150"/>
            <a:ext cx="307975" cy="307975"/>
            <a:chOff x="5740821" y="4355846"/>
            <a:chExt cx="727586" cy="727586"/>
          </a:xfrm>
        </p:grpSpPr>
        <p:sp>
          <p:nvSpPr>
            <p:cNvPr id="23" name="Rechteck 22">
              <a:hlinkClick r:id="rId6"/>
              <a:extLst>
                <a:ext uri="{FF2B5EF4-FFF2-40B4-BE49-F238E27FC236}">
                  <a16:creationId xmlns:a16="http://schemas.microsoft.com/office/drawing/2014/main" id="{99BD1954-B19F-4B01-AF50-538B8233CBAD}"/>
                </a:ext>
              </a:extLst>
            </p:cNvPr>
            <p:cNvSpPr/>
            <p:nvPr/>
          </p:nvSpPr>
          <p:spPr>
            <a:xfrm>
              <a:off x="5740821" y="4355846"/>
              <a:ext cx="727586" cy="72758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/>
            <a:lstStyle/>
            <a:p>
              <a:pPr marL="180000" indent="-180000" eaLnBrk="1" fontAlgn="auto" hangingPunct="1">
                <a:spcBef>
                  <a:spcPts val="600"/>
                </a:spcBef>
                <a:spcAft>
                  <a:spcPts val="0"/>
                </a:spcAft>
                <a:buClr>
                  <a:schemeClr val="accent4"/>
                </a:buClr>
                <a:buFont typeface="Wingdings" panose="05000000000000000000" pitchFamily="2" charset="2"/>
                <a:buChar char="§"/>
                <a:defRPr/>
              </a:pPr>
              <a:endParaRPr lang="de-DE" dirty="0" err="1">
                <a:solidFill>
                  <a:schemeClr val="tx1"/>
                </a:solidFill>
              </a:endParaRPr>
            </a:p>
          </p:txBody>
        </p:sp>
        <p:pic>
          <p:nvPicPr>
            <p:cNvPr id="24" name="Grafik 23">
              <a:hlinkClick r:id="rId6"/>
              <a:extLst>
                <a:ext uri="{FF2B5EF4-FFF2-40B4-BE49-F238E27FC236}">
                  <a16:creationId xmlns:a16="http://schemas.microsoft.com/office/drawing/2014/main" id="{F3FE42CF-76D6-48B7-A11F-E9B5DF1D4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30832" y="4528366"/>
              <a:ext cx="547565" cy="382545"/>
            </a:xfrm>
            <a:prstGeom prst="rect">
              <a:avLst/>
            </a:prstGeom>
          </p:spPr>
        </p:pic>
      </p:grpSp>
      <p:grpSp>
        <p:nvGrpSpPr>
          <p:cNvPr id="25" name="Gruppieren 29">
            <a:extLst>
              <a:ext uri="{FF2B5EF4-FFF2-40B4-BE49-F238E27FC236}">
                <a16:creationId xmlns:a16="http://schemas.microsoft.com/office/drawing/2014/main" id="{5F4690E4-7C00-4DE6-9B3A-88C7898F9887}"/>
              </a:ext>
            </a:extLst>
          </p:cNvPr>
          <p:cNvGrpSpPr>
            <a:grpSpLocks/>
          </p:cNvGrpSpPr>
          <p:nvPr/>
        </p:nvGrpSpPr>
        <p:grpSpPr bwMode="auto">
          <a:xfrm>
            <a:off x="3524250" y="4375150"/>
            <a:ext cx="307975" cy="307975"/>
            <a:chOff x="3525020" y="4374894"/>
            <a:chExt cx="307972" cy="307972"/>
          </a:xfrm>
        </p:grpSpPr>
        <p:sp>
          <p:nvSpPr>
            <p:cNvPr id="26" name="Rechteck 25">
              <a:hlinkClick r:id="rId8"/>
              <a:extLst>
                <a:ext uri="{FF2B5EF4-FFF2-40B4-BE49-F238E27FC236}">
                  <a16:creationId xmlns:a16="http://schemas.microsoft.com/office/drawing/2014/main" id="{B2D3B6BD-4679-49F3-BA58-B20BC9E31CF7}"/>
                </a:ext>
              </a:extLst>
            </p:cNvPr>
            <p:cNvSpPr/>
            <p:nvPr/>
          </p:nvSpPr>
          <p:spPr>
            <a:xfrm>
              <a:off x="3525020" y="4374894"/>
              <a:ext cx="307972" cy="30797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/>
            <a:lstStyle/>
            <a:p>
              <a:pPr marL="180000" indent="-180000" eaLnBrk="1" fontAlgn="auto" hangingPunct="1">
                <a:spcBef>
                  <a:spcPts val="600"/>
                </a:spcBef>
                <a:spcAft>
                  <a:spcPts val="0"/>
                </a:spcAft>
                <a:buClr>
                  <a:schemeClr val="accent4"/>
                </a:buClr>
                <a:buFont typeface="Wingdings" panose="05000000000000000000" pitchFamily="2" charset="2"/>
                <a:buChar char="§"/>
                <a:defRPr/>
              </a:pPr>
              <a:endParaRPr lang="de-DE" dirty="0" err="1">
                <a:solidFill>
                  <a:schemeClr val="tx1"/>
                </a:solidFill>
              </a:endParaRPr>
            </a:p>
          </p:txBody>
        </p:sp>
        <p:pic>
          <p:nvPicPr>
            <p:cNvPr id="27" name="Graphic 1504">
              <a:hlinkClick r:id="rId8"/>
              <a:extLst>
                <a:ext uri="{FF2B5EF4-FFF2-40B4-BE49-F238E27FC236}">
                  <a16:creationId xmlns:a16="http://schemas.microsoft.com/office/drawing/2014/main" id="{3C6179CC-BBA2-4701-A4B4-FA1E785F2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64708" y="4414582"/>
              <a:ext cx="228598" cy="228598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806201" y="1188000"/>
            <a:ext cx="8388000" cy="1107996"/>
          </a:xfrm>
        </p:spPr>
        <p:txBody>
          <a:bodyPr>
            <a:spAutoFit/>
          </a:bodyPr>
          <a:lstStyle>
            <a:lvl1pPr algn="l"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8"/>
          <p:cNvSpPr>
            <a:spLocks noGrp="1"/>
          </p:cNvSpPr>
          <p:nvPr>
            <p:ph type="body" sz="quarter" idx="10"/>
          </p:nvPr>
        </p:nvSpPr>
        <p:spPr bwMode="gray">
          <a:xfrm>
            <a:off x="806201" y="349251"/>
            <a:ext cx="2680221" cy="138499"/>
          </a:xfr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9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tabLst/>
              <a:defRPr sz="9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900" b="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900" b="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900" b="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900" b="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9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06523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2284" y="1266826"/>
            <a:ext cx="782108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de-DE" alt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7368" y="6316011"/>
            <a:ext cx="1286644" cy="251903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DA12D600-5385-98AF-AE8C-687A460ABC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1425" y="2003055"/>
            <a:ext cx="10368292" cy="4089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Textmasterformat bearbeiten</a:t>
            </a:r>
          </a:p>
          <a:p>
            <a:pPr lvl="1"/>
            <a:r>
              <a:rPr lang="de-DE" altLang="de-DE" dirty="0"/>
              <a:t>Zweite Ebene</a:t>
            </a:r>
          </a:p>
          <a:p>
            <a:pPr lvl="2"/>
            <a:r>
              <a:rPr lang="de-DE" altLang="de-DE" dirty="0"/>
              <a:t>Dritte Ebene</a:t>
            </a:r>
          </a:p>
          <a:p>
            <a:pPr lvl="3"/>
            <a:r>
              <a:rPr lang="de-DE" altLang="de-DE" dirty="0"/>
              <a:t>Vierte Ebene</a:t>
            </a:r>
          </a:p>
          <a:p>
            <a:pPr lvl="4"/>
            <a:r>
              <a:rPr lang="de-DE" altLang="de-DE" dirty="0"/>
              <a:t>Fünfte Ebene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72EB13C-1CD4-ECAD-836C-F69F32E859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593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F6CB52EC-CF63-534C-86A5-584D02249D3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711" r:id="rId2"/>
    <p:sldLayoutId id="2147483712" r:id="rId3"/>
    <p:sldLayoutId id="2147483713" r:id="rId4"/>
    <p:sldLayoutId id="2147483710" r:id="rId5"/>
    <p:sldLayoutId id="2147483714" r:id="rId6"/>
    <p:sldLayoutId id="2147483715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719" r:id="rId15"/>
    <p:sldLayoutId id="2147483718" r:id="rId16"/>
    <p:sldLayoutId id="2147483706" r:id="rId17"/>
    <p:sldLayoutId id="2147483722" r:id="rId18"/>
    <p:sldLayoutId id="2147483724" r:id="rId19"/>
    <p:sldLayoutId id="2147483725" r:id="rId20"/>
    <p:sldLayoutId id="2147483726" r:id="rId21"/>
    <p:sldLayoutId id="2147483708" r:id="rId22"/>
    <p:sldLayoutId id="2147483739" r:id="rId23"/>
    <p:sldLayoutId id="2147483740" r:id="rId24"/>
    <p:sldLayoutId id="2147483728" r:id="rId25"/>
    <p:sldLayoutId id="2147483727" r:id="rId26"/>
    <p:sldLayoutId id="2147483729" r:id="rId27"/>
    <p:sldLayoutId id="2147483732" r:id="rId28"/>
    <p:sldLayoutId id="2147483693" r:id="rId29"/>
    <p:sldLayoutId id="2147483734" r:id="rId30"/>
    <p:sldLayoutId id="2147483694" r:id="rId31"/>
    <p:sldLayoutId id="2147483736" r:id="rId32"/>
    <p:sldLayoutId id="2147483695" r:id="rId33"/>
    <p:sldLayoutId id="2147483705" r:id="rId34"/>
    <p:sldLayoutId id="2147483704" r:id="rId35"/>
    <p:sldLayoutId id="2147483696" r:id="rId36"/>
    <p:sldLayoutId id="2147483737" r:id="rId37"/>
    <p:sldLayoutId id="2147483743" r:id="rId38"/>
    <p:sldLayoutId id="2147483831" r:id="rId39"/>
    <p:sldLayoutId id="2147483839" r:id="rId40"/>
    <p:sldLayoutId id="2147483840" r:id="rId41"/>
    <p:sldLayoutId id="2147483841" r:id="rId42"/>
    <p:sldLayoutId id="2147483842" r:id="rId43"/>
    <p:sldLayoutId id="2147483843" r:id="rId44"/>
    <p:sldLayoutId id="2147483844" r:id="rId45"/>
    <p:sldLayoutId id="2147483845" r:id="rId46"/>
    <p:sldLayoutId id="2147483846" r:id="rId47"/>
    <p:sldLayoutId id="2147483847" r:id="rId48"/>
  </p:sldLayoutIdLst>
  <p:hf hdr="0" ftr="0" dt="0"/>
  <p:txStyles>
    <p:titleStyle>
      <a:lvl1pPr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algn="l" rtl="0" eaLnBrk="1" fontAlgn="base" hangingPunct="1">
        <a:lnSpc>
          <a:spcPts val="2200"/>
        </a:lnSpc>
        <a:spcBef>
          <a:spcPct val="0"/>
        </a:spcBef>
        <a:spcAft>
          <a:spcPts val="1000"/>
        </a:spcAft>
        <a:buClr>
          <a:schemeClr val="accent3"/>
        </a:buClr>
        <a:buSzPct val="75000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5113" algn="l" rtl="0" eaLnBrk="1" fontAlgn="base" hangingPunct="1">
        <a:lnSpc>
          <a:spcPts val="2200"/>
        </a:lnSpc>
        <a:spcBef>
          <a:spcPct val="0"/>
        </a:spcBef>
        <a:spcAft>
          <a:spcPts val="1000"/>
        </a:spcAft>
        <a:buClr>
          <a:schemeClr val="accent3"/>
        </a:buClr>
        <a:buSzPct val="100000"/>
        <a:buFont typeface="Wingdings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2pPr>
      <a:lvl3pPr marL="447675" indent="-266700" algn="l" rtl="0" eaLnBrk="1" fontAlgn="base" hangingPunct="1">
        <a:lnSpc>
          <a:spcPts val="2200"/>
        </a:lnSpc>
        <a:spcBef>
          <a:spcPct val="0"/>
        </a:spcBef>
        <a:spcAft>
          <a:spcPts val="1000"/>
        </a:spcAft>
        <a:buClr>
          <a:schemeClr val="accent3"/>
        </a:buClr>
        <a:buSzPct val="100000"/>
        <a:buFont typeface="Wingdings" pitchFamily="2" charset="2"/>
        <a:buChar char="§"/>
        <a:tabLst/>
        <a:defRPr sz="1800">
          <a:solidFill>
            <a:schemeClr val="tx1"/>
          </a:solidFill>
          <a:latin typeface="+mn-lt"/>
          <a:cs typeface="+mn-cs"/>
        </a:defRPr>
      </a:lvl3pPr>
      <a:lvl4pPr marL="628650" indent="-266700" algn="l" rtl="0" eaLnBrk="1" fontAlgn="base" hangingPunct="1">
        <a:lnSpc>
          <a:spcPts val="2200"/>
        </a:lnSpc>
        <a:spcBef>
          <a:spcPct val="0"/>
        </a:spcBef>
        <a:spcAft>
          <a:spcPts val="1000"/>
        </a:spcAft>
        <a:buClr>
          <a:schemeClr val="accent3"/>
        </a:buClr>
        <a:buSzPct val="100000"/>
        <a:buFont typeface="Wingdings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4pPr>
      <a:lvl5pPr marL="809625" indent="-273050" algn="l" rtl="0" eaLnBrk="1" fontAlgn="base" hangingPunct="1">
        <a:lnSpc>
          <a:spcPts val="2200"/>
        </a:lnSpc>
        <a:spcBef>
          <a:spcPct val="0"/>
        </a:spcBef>
        <a:spcAft>
          <a:spcPts val="1000"/>
        </a:spcAft>
        <a:buClr>
          <a:schemeClr val="accent3"/>
        </a:buClr>
        <a:buSzPct val="100000"/>
        <a:buFont typeface="Wingdings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5pPr>
      <a:lvl6pPr marL="64135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6pPr>
      <a:lvl7pPr marL="109855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7pPr>
      <a:lvl8pPr marL="155575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8pPr>
      <a:lvl9pPr marL="201295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71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257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612" userDrawn="1">
          <p15:clr>
            <a:srgbClr val="F26B43"/>
          </p15:clr>
        </p15:guide>
        <p15:guide id="6" orient="horz" pos="3838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125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3.wdp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20.png"/><Relationship Id="rId12" Type="http://schemas.openxmlformats.org/officeDocument/2006/relationships/image" Target="../media/image23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9.png"/><Relationship Id="rId11" Type="http://schemas.microsoft.com/office/2007/relationships/hdphoto" Target="../media/hdphoto2.wdp"/><Relationship Id="rId5" Type="http://schemas.openxmlformats.org/officeDocument/2006/relationships/hyperlink" Target="https://www.nbank.de/F%C3%B6rderprogramme/Fokusthemen/Kommunalberatung.html" TargetMode="External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3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bank.de/F%C3%B6rderprogramme/Aktuelle-F%C3%B6rderprogramme/Flexible-Bedienformen.html#aufeinenblick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bank.de/F%C3%B6rderprogramme/Aktuelle-F%C3%B6rderprogramme/Fahrzeuge-mit-klimaschonenden-und-umweltfreundlicheren-Antriebssystemen-im-%C3%96PNV.html#aufeinenblick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bank.de/F%C3%B6rderprogramme/Aktuelle-F%C3%B6rderprogramme/Mobilit%C3%A4tszentralen.html#aufeinenblick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hyperlink" Target="mailto:stadtundland@nbank.d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s://www.nbank.de/F%C3%B6rderprogramme/Aktuelle-F%C3%B6rderprogramme/Sonderprogramm-Stadt-und-Land.html#aufeinenblick" TargetMode="External"/><Relationship Id="rId5" Type="http://schemas.openxmlformats.org/officeDocument/2006/relationships/image" Target="../media/image42.jpeg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s://www.nbank.de/F%C3%B6rderprogramme/Fokusthemen/Kommunalberatung.html" TargetMode="External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s://www.nbank.de/F%C3%B6rderprogramme/Fokusthemen/Kommunalberatung.html" TargetMode="External"/><Relationship Id="rId1" Type="http://schemas.openxmlformats.org/officeDocument/2006/relationships/slideLayout" Target="../slideLayouts/slideLayout4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7D6B24F2-BB3B-4625-882A-8FE81083CAE1}"/>
              </a:ext>
            </a:extLst>
          </p:cNvPr>
          <p:cNvSpPr txBox="1"/>
          <p:nvPr/>
        </p:nvSpPr>
        <p:spPr>
          <a:xfrm rot="16200000">
            <a:off x="10956292" y="4050153"/>
            <a:ext cx="2003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rgbClr val="EBEBEB"/>
                </a:solidFill>
              </a:rPr>
              <a:t>© NBank</a:t>
            </a:r>
          </a:p>
        </p:txBody>
      </p:sp>
      <p:sp>
        <p:nvSpPr>
          <p:cNvPr id="89090" name="Titel 9">
            <a:extLst>
              <a:ext uri="{FF2B5EF4-FFF2-40B4-BE49-F238E27FC236}">
                <a16:creationId xmlns:a16="http://schemas.microsoft.com/office/drawing/2014/main" id="{689940C8-7D46-4B37-85F1-ABF2AE25BD9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6450" y="2254250"/>
            <a:ext cx="8388350" cy="110807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de-DE" altLang="de-DE" dirty="0"/>
              <a:t>Förder- und Finanzierungsangebote der NBank</a:t>
            </a:r>
          </a:p>
        </p:txBody>
      </p:sp>
      <p:sp>
        <p:nvSpPr>
          <p:cNvPr id="11" name="Untertitel 10">
            <a:extLst>
              <a:ext uri="{FF2B5EF4-FFF2-40B4-BE49-F238E27FC236}">
                <a16:creationId xmlns:a16="http://schemas.microsoft.com/office/drawing/2014/main" id="{0E772FD2-60B5-4EEB-AF6C-BE2DA89473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6450" y="3454400"/>
            <a:ext cx="8388350" cy="282129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e-DE" dirty="0"/>
              <a:t>Im Bereich Mobilität / Leine Weser Forum</a:t>
            </a:r>
          </a:p>
        </p:txBody>
      </p:sp>
      <p:sp>
        <p:nvSpPr>
          <p:cNvPr id="89093" name="Textplatzhalter 1">
            <a:extLst>
              <a:ext uri="{FF2B5EF4-FFF2-40B4-BE49-F238E27FC236}">
                <a16:creationId xmlns:a16="http://schemas.microsoft.com/office/drawing/2014/main" id="{CC1A958A-F1B5-4620-AB6A-F6F751C70ACC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806450" y="4467225"/>
            <a:ext cx="8388350" cy="252441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de-DE" altLang="de-DE" dirty="0"/>
              <a:t>Hameln, 09.10.2025, Manuel Schleicher-Ottens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Bildplatzhalter 38">
            <a:extLst>
              <a:ext uri="{FF2B5EF4-FFF2-40B4-BE49-F238E27FC236}">
                <a16:creationId xmlns:a16="http://schemas.microsoft.com/office/drawing/2014/main" id="{07B8C85A-8F4F-42F0-823F-9A64B4FDAA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12297" r="12297"/>
          <a:stretch>
            <a:fillRect/>
          </a:stretch>
        </p:blipFill>
        <p:spPr/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68D53A-FF83-4884-A5EF-7F82F5AC7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B317DBF-EA57-4C69-A4A6-91F433DB26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2913" y="1484784"/>
            <a:ext cx="324000" cy="307777"/>
          </a:xfrm>
        </p:spPr>
        <p:txBody>
          <a:bodyPr/>
          <a:lstStyle/>
          <a:p>
            <a:r>
              <a:rPr lang="de-DE" dirty="0"/>
              <a:t>01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0F14E6E-94DD-4E14-97C4-C8A7900C97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1919" y="1484784"/>
            <a:ext cx="5076000" cy="307777"/>
          </a:xfrm>
        </p:spPr>
        <p:txBody>
          <a:bodyPr/>
          <a:lstStyle/>
          <a:p>
            <a:r>
              <a:rPr lang="de-DE" b="1" dirty="0">
                <a:solidFill>
                  <a:srgbClr val="1C356F"/>
                </a:solidFill>
              </a:rPr>
              <a:t>Die NBank auf einen Blick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3247174-2A29-483B-BE7B-78CA46E515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913" y="2246351"/>
            <a:ext cx="324000" cy="307777"/>
          </a:xfrm>
        </p:spPr>
        <p:txBody>
          <a:bodyPr/>
          <a:lstStyle/>
          <a:p>
            <a:r>
              <a:rPr lang="de-DE" dirty="0"/>
              <a:t>02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8DECC35-FEBB-4703-9232-B577DBC678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1919" y="2246351"/>
            <a:ext cx="5076000" cy="307777"/>
          </a:xfrm>
        </p:spPr>
        <p:txBody>
          <a:bodyPr/>
          <a:lstStyle/>
          <a:p>
            <a:r>
              <a:rPr lang="de-DE" sz="2000" b="1" dirty="0">
                <a:solidFill>
                  <a:srgbClr val="1C356F"/>
                </a:solidFill>
              </a:rPr>
              <a:t>Fördersegmente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9C8E2D3-8013-4B3E-A4C4-A66E2B94C5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2913" y="3007918"/>
            <a:ext cx="324000" cy="307777"/>
          </a:xfrm>
        </p:spPr>
        <p:txBody>
          <a:bodyPr/>
          <a:lstStyle/>
          <a:p>
            <a:r>
              <a:rPr lang="de-DE" dirty="0"/>
              <a:t>03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1A07D57-9D95-49C7-88FD-02E7E9CE1B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1919" y="3007918"/>
            <a:ext cx="5076000" cy="282129"/>
          </a:xfrm>
        </p:spPr>
        <p:txBody>
          <a:bodyPr/>
          <a:lstStyle/>
          <a:p>
            <a:r>
              <a:rPr lang="de-DE" b="1" dirty="0"/>
              <a:t>FÖP: Flexible Bedienformen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66AFE0B-60DA-4E86-82C3-74BFD4989A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2913" y="3769485"/>
            <a:ext cx="324000" cy="307777"/>
          </a:xfrm>
        </p:spPr>
        <p:txBody>
          <a:bodyPr/>
          <a:lstStyle/>
          <a:p>
            <a:r>
              <a:rPr lang="de-DE" dirty="0"/>
              <a:t>04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F3EA855F-E4ED-462D-B5D0-F59BE4FD4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1919" y="3769485"/>
            <a:ext cx="5076000" cy="282129"/>
          </a:xfrm>
        </p:spPr>
        <p:txBody>
          <a:bodyPr/>
          <a:lstStyle/>
          <a:p>
            <a:r>
              <a:rPr lang="de-DE" b="1" dirty="0"/>
              <a:t>Förderprogramme im Bereich Mobilität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26282C2B-239D-42F9-B9A9-976F647148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2913" y="4531052"/>
            <a:ext cx="324000" cy="307777"/>
          </a:xfrm>
        </p:spPr>
        <p:txBody>
          <a:bodyPr/>
          <a:lstStyle/>
          <a:p>
            <a:r>
              <a:rPr lang="de-DE" dirty="0"/>
              <a:t>05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503EF7C3-4C0A-4CF8-9B57-C2D462EAA14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1919" y="4531052"/>
            <a:ext cx="5076000" cy="282129"/>
          </a:xfrm>
        </p:spPr>
        <p:txBody>
          <a:bodyPr/>
          <a:lstStyle/>
          <a:p>
            <a:r>
              <a:rPr lang="de-DE" b="1" dirty="0"/>
              <a:t>Kommunalsprechtag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06B44255-7D4E-49B0-A39B-3962963BFE56}"/>
              </a:ext>
            </a:extLst>
          </p:cNvPr>
          <p:cNvSpPr txBox="1"/>
          <p:nvPr/>
        </p:nvSpPr>
        <p:spPr>
          <a:xfrm>
            <a:off x="6240463" y="6525344"/>
            <a:ext cx="215979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chemeClr val="bg1"/>
                </a:solidFill>
              </a:rPr>
              <a:t>iStock-1208854537</a:t>
            </a:r>
          </a:p>
        </p:txBody>
      </p:sp>
    </p:spTree>
    <p:extLst>
      <p:ext uri="{BB962C8B-B14F-4D97-AF65-F5344CB8AC3E}">
        <p14:creationId xmlns:p14="http://schemas.microsoft.com/office/powerpoint/2010/main" val="3925300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2AA2C7A8-693E-42E9-ACE2-68AE855318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934" r="40668"/>
          <a:stretch/>
        </p:blipFill>
        <p:spPr>
          <a:xfrm>
            <a:off x="0" y="0"/>
            <a:ext cx="5950800" cy="6911594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C70A5A7-E8C4-4D9C-A916-2F3469909D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01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ED583A4-17AF-4905-AB5B-6CEE3C590F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0465" y="2769386"/>
            <a:ext cx="5508623" cy="1582806"/>
          </a:xfrm>
        </p:spPr>
        <p:txBody>
          <a:bodyPr/>
          <a:lstStyle/>
          <a:p>
            <a:endParaRPr lang="de-DE" dirty="0"/>
          </a:p>
          <a:p>
            <a:r>
              <a:rPr lang="de-DE" dirty="0"/>
              <a:t>Die NBank auf </a:t>
            </a:r>
          </a:p>
          <a:p>
            <a:endParaRPr lang="de-DE" dirty="0"/>
          </a:p>
          <a:p>
            <a:r>
              <a:rPr lang="de-DE" dirty="0"/>
              <a:t>einem Blick</a:t>
            </a:r>
          </a:p>
        </p:txBody>
      </p:sp>
    </p:spTree>
    <p:extLst>
      <p:ext uri="{BB962C8B-B14F-4D97-AF65-F5344CB8AC3E}">
        <p14:creationId xmlns:p14="http://schemas.microsoft.com/office/powerpoint/2010/main" val="2348784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>
            <a:extLst>
              <a:ext uri="{FF2B5EF4-FFF2-40B4-BE49-F238E27FC236}">
                <a16:creationId xmlns:a16="http://schemas.microsoft.com/office/drawing/2014/main" id="{58AEC022-05CD-578F-26A3-BB6DA65210C8}"/>
              </a:ext>
            </a:extLst>
          </p:cNvPr>
          <p:cNvSpPr/>
          <p:nvPr/>
        </p:nvSpPr>
        <p:spPr bwMode="gray">
          <a:xfrm>
            <a:off x="8183563" y="0"/>
            <a:ext cx="4008437" cy="60928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itel 18">
            <a:extLst>
              <a:ext uri="{FF2B5EF4-FFF2-40B4-BE49-F238E27FC236}">
                <a16:creationId xmlns:a16="http://schemas.microsoft.com/office/drawing/2014/main" id="{4D6C262A-5492-CA4D-8C76-805AA9F754E9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lvl="0"/>
            <a:r>
              <a:rPr lang="de-DE" noProof="0" dirty="0"/>
              <a:t>Die NBank auf einen Blick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6587FCB4-FFD9-FD84-3CB9-8F7D9A028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/>
        <p:txBody>
          <a:bodyPr/>
          <a:lstStyle/>
          <a:p>
            <a:r>
              <a:rPr lang="de-DE" dirty="0"/>
              <a:t>Das zentrale Förderinstitut des Landes Niedersachsen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EF4689C-9716-B5AB-BF16-A50D1A1A8F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442913" y="6488589"/>
            <a:ext cx="331561" cy="1384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C04594-A9A3-42F9-A36A-DB638254B19B}" type="slidenum">
              <a:rPr kumimoji="0" lang="de-DE" sz="900" b="1" i="0" u="none" strike="noStrike" kern="1200" cap="none" spc="0" normalizeH="0" baseline="0" noProof="0" smtClean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900" b="1" i="0" u="none" strike="noStrike" kern="1200" cap="none" spc="0" normalizeH="0" baseline="0" noProof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Textplatzhalter 2">
            <a:extLst>
              <a:ext uri="{FF2B5EF4-FFF2-40B4-BE49-F238E27FC236}">
                <a16:creationId xmlns:a16="http://schemas.microsoft.com/office/drawing/2014/main" id="{356DB19A-2095-1EFE-4115-D781DF746DD9}"/>
              </a:ext>
            </a:extLst>
          </p:cNvPr>
          <p:cNvSpPr txBox="1">
            <a:spLocks/>
          </p:cNvSpPr>
          <p:nvPr/>
        </p:nvSpPr>
        <p:spPr bwMode="gray">
          <a:xfrm>
            <a:off x="840188" y="1700807"/>
            <a:ext cx="7056000" cy="4001861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32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4000" indent="-324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Gründung 2004,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Hauptsitz in Hannover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Rechtsform: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Anstalt des öffentlichen Rechts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Träger: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100 % Land Niedersachsen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Kernkompetenzen: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Wirtschafts-, Arbeitsmarkt-, Wohnraum- und Infrastrukturförderung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Zielgruppen: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Unternehmen, Privatpersonen, öffentliche Einrichtungen und Bildungseinrichtungen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Instrumente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Zuschüsse, Darlehen, Beteiligungen, Bürgschaften, Dienstleistungen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wettbewerbsneutral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und 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diskriminierungsfrei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208E2075-23DA-F8E9-A355-9CB95430C258}"/>
              </a:ext>
            </a:extLst>
          </p:cNvPr>
          <p:cNvGrpSpPr/>
          <p:nvPr/>
        </p:nvGrpSpPr>
        <p:grpSpPr bwMode="gray">
          <a:xfrm rot="16200000">
            <a:off x="443380" y="1671647"/>
            <a:ext cx="288000" cy="288000"/>
            <a:chOff x="3924697" y="2898576"/>
            <a:chExt cx="489745" cy="489745"/>
          </a:xfrm>
          <a:solidFill>
            <a:schemeClr val="accent1"/>
          </a:solidFill>
        </p:grpSpPr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E1BCBA73-B6AF-D328-737C-09AA7CE4EA3A}"/>
                </a:ext>
              </a:extLst>
            </p:cNvPr>
            <p:cNvSpPr/>
            <p:nvPr/>
          </p:nvSpPr>
          <p:spPr bwMode="gray">
            <a:xfrm>
              <a:off x="3924697" y="2898576"/>
              <a:ext cx="489745" cy="489745"/>
            </a:xfrm>
            <a:prstGeom prst="rect">
              <a:avLst/>
            </a:prstGeom>
            <a:solidFill>
              <a:schemeClr val="bg1"/>
            </a:solidFill>
            <a:ln w="28575" cap="sq">
              <a:solidFill>
                <a:srgbClr val="07A8A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180000" marR="0" lvl="0" indent="-18000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FF9900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Freihandform: Form 63">
              <a:extLst>
                <a:ext uri="{FF2B5EF4-FFF2-40B4-BE49-F238E27FC236}">
                  <a16:creationId xmlns:a16="http://schemas.microsoft.com/office/drawing/2014/main" id="{09C26191-81C4-3A99-F12D-5C17BC27A919}"/>
                </a:ext>
              </a:extLst>
            </p:cNvPr>
            <p:cNvSpPr/>
            <p:nvPr/>
          </p:nvSpPr>
          <p:spPr bwMode="gray">
            <a:xfrm flipV="1">
              <a:off x="3989388" y="3054158"/>
              <a:ext cx="360362" cy="217916"/>
            </a:xfrm>
            <a:custGeom>
              <a:avLst/>
              <a:gdLst>
                <a:gd name="connsiteX0" fmla="*/ 248154 w 495625"/>
                <a:gd name="connsiteY0" fmla="*/ 199 h 299711"/>
                <a:gd name="connsiteX1" fmla="*/ 341 w 495625"/>
                <a:gd name="connsiteY1" fmla="*/ 248012 h 299711"/>
                <a:gd name="connsiteX2" fmla="*/ 52240 w 495625"/>
                <a:gd name="connsiteY2" fmla="*/ 299910 h 299711"/>
                <a:gd name="connsiteX3" fmla="*/ 248154 w 495625"/>
                <a:gd name="connsiteY3" fmla="*/ 103994 h 299711"/>
                <a:gd name="connsiteX4" fmla="*/ 444069 w 495625"/>
                <a:gd name="connsiteY4" fmla="*/ 299910 h 299711"/>
                <a:gd name="connsiteX5" fmla="*/ 495967 w 495625"/>
                <a:gd name="connsiteY5" fmla="*/ 248012 h 299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625" h="299711">
                  <a:moveTo>
                    <a:pt x="248154" y="199"/>
                  </a:moveTo>
                  <a:lnTo>
                    <a:pt x="341" y="248012"/>
                  </a:lnTo>
                  <a:lnTo>
                    <a:pt x="52240" y="299910"/>
                  </a:lnTo>
                  <a:lnTo>
                    <a:pt x="248154" y="103994"/>
                  </a:lnTo>
                  <a:lnTo>
                    <a:pt x="444069" y="299910"/>
                  </a:lnTo>
                  <a:lnTo>
                    <a:pt x="495967" y="248012"/>
                  </a:lnTo>
                  <a:close/>
                </a:path>
              </a:pathLst>
            </a:custGeom>
            <a:solidFill>
              <a:schemeClr val="accent4"/>
            </a:solidFill>
            <a:ln w="10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</p:grpSp>
      <p:sp>
        <p:nvSpPr>
          <p:cNvPr id="116" name="Textplatzhalter 2">
            <a:extLst>
              <a:ext uri="{FF2B5EF4-FFF2-40B4-BE49-F238E27FC236}">
                <a16:creationId xmlns:a16="http://schemas.microsoft.com/office/drawing/2014/main" id="{9D1975E9-E2A6-84E7-76E6-EF03E81137B3}"/>
              </a:ext>
            </a:extLst>
          </p:cNvPr>
          <p:cNvSpPr txBox="1">
            <a:spLocks/>
          </p:cNvSpPr>
          <p:nvPr/>
        </p:nvSpPr>
        <p:spPr bwMode="gray">
          <a:xfrm>
            <a:off x="8472264" y="2616619"/>
            <a:ext cx="3122614" cy="508539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32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4000" indent="-324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Bilanzsumme</a:t>
            </a:r>
            <a:b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5,87 Mrd. €</a:t>
            </a: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7" name="Textplatzhalter 2">
            <a:extLst>
              <a:ext uri="{FF2B5EF4-FFF2-40B4-BE49-F238E27FC236}">
                <a16:creationId xmlns:a16="http://schemas.microsoft.com/office/drawing/2014/main" id="{A6D79F57-F3CA-3907-0A1A-D99392C832C6}"/>
              </a:ext>
            </a:extLst>
          </p:cNvPr>
          <p:cNvSpPr txBox="1">
            <a:spLocks/>
          </p:cNvSpPr>
          <p:nvPr/>
        </p:nvSpPr>
        <p:spPr bwMode="gray">
          <a:xfrm>
            <a:off x="8472264" y="3876759"/>
            <a:ext cx="3122614" cy="508539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32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4000" indent="-324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Mitarbeitende</a:t>
            </a:r>
            <a:b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722 </a:t>
            </a: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8" name="Textplatzhalter 2">
            <a:extLst>
              <a:ext uri="{FF2B5EF4-FFF2-40B4-BE49-F238E27FC236}">
                <a16:creationId xmlns:a16="http://schemas.microsoft.com/office/drawing/2014/main" id="{CDC1BE0B-4C3C-532F-F852-9D7FDF890462}"/>
              </a:ext>
            </a:extLst>
          </p:cNvPr>
          <p:cNvSpPr txBox="1">
            <a:spLocks/>
          </p:cNvSpPr>
          <p:nvPr/>
        </p:nvSpPr>
        <p:spPr bwMode="gray">
          <a:xfrm>
            <a:off x="8472264" y="5136899"/>
            <a:ext cx="3122614" cy="508539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32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4000" indent="-324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Fördersumme</a:t>
            </a:r>
            <a:b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1,68 Mrd. € </a:t>
            </a:r>
          </a:p>
        </p:txBody>
      </p:sp>
      <p:sp>
        <p:nvSpPr>
          <p:cNvPr id="128" name="Rechteck 127">
            <a:extLst>
              <a:ext uri="{FF2B5EF4-FFF2-40B4-BE49-F238E27FC236}">
                <a16:creationId xmlns:a16="http://schemas.microsoft.com/office/drawing/2014/main" id="{E6B09C81-3984-FB5B-9464-4B8FB107499D}"/>
              </a:ext>
            </a:extLst>
          </p:cNvPr>
          <p:cNvSpPr/>
          <p:nvPr/>
        </p:nvSpPr>
        <p:spPr bwMode="gray">
          <a:xfrm rot="16200000">
            <a:off x="7769563" y="2834888"/>
            <a:ext cx="900000" cy="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99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9" name="Rechteck 128">
            <a:extLst>
              <a:ext uri="{FF2B5EF4-FFF2-40B4-BE49-F238E27FC236}">
                <a16:creationId xmlns:a16="http://schemas.microsoft.com/office/drawing/2014/main" id="{680B1DD3-05EF-47E0-56FC-2D27777E484D}"/>
              </a:ext>
            </a:extLst>
          </p:cNvPr>
          <p:cNvSpPr/>
          <p:nvPr/>
        </p:nvSpPr>
        <p:spPr bwMode="gray">
          <a:xfrm rot="16200000">
            <a:off x="7770232" y="4095028"/>
            <a:ext cx="900000" cy="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99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0" name="Rechteck 129">
            <a:extLst>
              <a:ext uri="{FF2B5EF4-FFF2-40B4-BE49-F238E27FC236}">
                <a16:creationId xmlns:a16="http://schemas.microsoft.com/office/drawing/2014/main" id="{DAB7E784-432D-CDBE-48CC-F7B096C972E1}"/>
              </a:ext>
            </a:extLst>
          </p:cNvPr>
          <p:cNvSpPr/>
          <p:nvPr/>
        </p:nvSpPr>
        <p:spPr bwMode="gray">
          <a:xfrm rot="16200000">
            <a:off x="7770901" y="5355168"/>
            <a:ext cx="900000" cy="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99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0" name="Gruppieren 139">
            <a:extLst>
              <a:ext uri="{FF2B5EF4-FFF2-40B4-BE49-F238E27FC236}">
                <a16:creationId xmlns:a16="http://schemas.microsoft.com/office/drawing/2014/main" id="{0793146A-9D95-021B-587E-FCC23C0F1DE8}"/>
              </a:ext>
            </a:extLst>
          </p:cNvPr>
          <p:cNvGrpSpPr/>
          <p:nvPr/>
        </p:nvGrpSpPr>
        <p:grpSpPr bwMode="gray">
          <a:xfrm>
            <a:off x="9455441" y="162627"/>
            <a:ext cx="2536534" cy="2367697"/>
            <a:chOff x="9493541" y="-53273"/>
            <a:chExt cx="2536534" cy="2367697"/>
          </a:xfrm>
        </p:grpSpPr>
        <p:grpSp>
          <p:nvGrpSpPr>
            <p:cNvPr id="111" name="Gruppieren 110">
              <a:extLst>
                <a:ext uri="{FF2B5EF4-FFF2-40B4-BE49-F238E27FC236}">
                  <a16:creationId xmlns:a16="http://schemas.microsoft.com/office/drawing/2014/main" id="{94C14DBE-8E64-F5DB-25E8-01AD3081F5C3}"/>
                </a:ext>
              </a:extLst>
            </p:cNvPr>
            <p:cNvGrpSpPr/>
            <p:nvPr/>
          </p:nvGrpSpPr>
          <p:grpSpPr bwMode="gray">
            <a:xfrm>
              <a:off x="9493541" y="-53273"/>
              <a:ext cx="2536534" cy="2367697"/>
              <a:chOff x="13217383" y="2081564"/>
              <a:chExt cx="1704886" cy="1591405"/>
            </a:xfrm>
            <a:solidFill>
              <a:schemeClr val="accent2"/>
            </a:solidFill>
          </p:grpSpPr>
          <p:grpSp>
            <p:nvGrpSpPr>
              <p:cNvPr id="112" name="Niedersachsen">
                <a:extLst>
                  <a:ext uri="{FF2B5EF4-FFF2-40B4-BE49-F238E27FC236}">
                    <a16:creationId xmlns:a16="http://schemas.microsoft.com/office/drawing/2014/main" id="{E0B9D569-C9E4-99C2-FEE0-8988B2CCC88B}"/>
                  </a:ext>
                </a:extLst>
              </p:cNvPr>
              <p:cNvGrpSpPr/>
              <p:nvPr/>
            </p:nvGrpSpPr>
            <p:grpSpPr bwMode="gray">
              <a:xfrm>
                <a:off x="13217383" y="2081564"/>
                <a:ext cx="1704886" cy="1591405"/>
                <a:chOff x="480983" y="2139950"/>
                <a:chExt cx="1346200" cy="1230313"/>
              </a:xfrm>
              <a:grpFill/>
            </p:grpSpPr>
            <p:sp>
              <p:nvSpPr>
                <p:cNvPr id="119" name="Freeform 11">
                  <a:extLst>
                    <a:ext uri="{FF2B5EF4-FFF2-40B4-BE49-F238E27FC236}">
                      <a16:creationId xmlns:a16="http://schemas.microsoft.com/office/drawing/2014/main" id="{B71D1E6D-F102-9AAF-F019-982C2C09B034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480983" y="2170113"/>
                  <a:ext cx="1346200" cy="1200150"/>
                </a:xfrm>
                <a:custGeom>
                  <a:avLst/>
                  <a:gdLst/>
                  <a:ahLst/>
                  <a:cxnLst>
                    <a:cxn ang="0">
                      <a:pos x="409" y="21"/>
                    </a:cxn>
                    <a:cxn ang="0">
                      <a:pos x="483" y="60"/>
                    </a:cxn>
                    <a:cxn ang="0">
                      <a:pos x="545" y="118"/>
                    </a:cxn>
                    <a:cxn ang="0">
                      <a:pos x="622" y="150"/>
                    </a:cxn>
                    <a:cxn ang="0">
                      <a:pos x="705" y="175"/>
                    </a:cxn>
                    <a:cxn ang="0">
                      <a:pos x="762" y="205"/>
                    </a:cxn>
                    <a:cxn ang="0">
                      <a:pos x="807" y="252"/>
                    </a:cxn>
                    <a:cxn ang="0">
                      <a:pos x="847" y="269"/>
                    </a:cxn>
                    <a:cxn ang="0">
                      <a:pos x="803" y="300"/>
                    </a:cxn>
                    <a:cxn ang="0">
                      <a:pos x="742" y="302"/>
                    </a:cxn>
                    <a:cxn ang="0">
                      <a:pos x="704" y="323"/>
                    </a:cxn>
                    <a:cxn ang="0">
                      <a:pos x="728" y="374"/>
                    </a:cxn>
                    <a:cxn ang="0">
                      <a:pos x="746" y="410"/>
                    </a:cxn>
                    <a:cxn ang="0">
                      <a:pos x="755" y="449"/>
                    </a:cxn>
                    <a:cxn ang="0">
                      <a:pos x="757" y="490"/>
                    </a:cxn>
                    <a:cxn ang="0">
                      <a:pos x="731" y="542"/>
                    </a:cxn>
                    <a:cxn ang="0">
                      <a:pos x="684" y="582"/>
                    </a:cxn>
                    <a:cxn ang="0">
                      <a:pos x="695" y="650"/>
                    </a:cxn>
                    <a:cxn ang="0">
                      <a:pos x="664" y="687"/>
                    </a:cxn>
                    <a:cxn ang="0">
                      <a:pos x="641" y="697"/>
                    </a:cxn>
                    <a:cxn ang="0">
                      <a:pos x="617" y="710"/>
                    </a:cxn>
                    <a:cxn ang="0">
                      <a:pos x="559" y="726"/>
                    </a:cxn>
                    <a:cxn ang="0">
                      <a:pos x="527" y="756"/>
                    </a:cxn>
                    <a:cxn ang="0">
                      <a:pos x="511" y="719"/>
                    </a:cxn>
                    <a:cxn ang="0">
                      <a:pos x="496" y="667"/>
                    </a:cxn>
                    <a:cxn ang="0">
                      <a:pos x="458" y="639"/>
                    </a:cxn>
                    <a:cxn ang="0">
                      <a:pos x="456" y="586"/>
                    </a:cxn>
                    <a:cxn ang="0">
                      <a:pos x="428" y="565"/>
                    </a:cxn>
                    <a:cxn ang="0">
                      <a:pos x="402" y="519"/>
                    </a:cxn>
                    <a:cxn ang="0">
                      <a:pos x="408" y="502"/>
                    </a:cxn>
                    <a:cxn ang="0">
                      <a:pos x="400" y="458"/>
                    </a:cxn>
                    <a:cxn ang="0">
                      <a:pos x="411" y="416"/>
                    </a:cxn>
                    <a:cxn ang="0">
                      <a:pos x="368" y="445"/>
                    </a:cxn>
                    <a:cxn ang="0">
                      <a:pos x="351" y="423"/>
                    </a:cxn>
                    <a:cxn ang="0">
                      <a:pos x="331" y="406"/>
                    </a:cxn>
                    <a:cxn ang="0">
                      <a:pos x="298" y="425"/>
                    </a:cxn>
                    <a:cxn ang="0">
                      <a:pos x="303" y="480"/>
                    </a:cxn>
                    <a:cxn ang="0">
                      <a:pos x="275" y="524"/>
                    </a:cxn>
                    <a:cxn ang="0">
                      <a:pos x="223" y="535"/>
                    </a:cxn>
                    <a:cxn ang="0">
                      <a:pos x="217" y="517"/>
                    </a:cxn>
                    <a:cxn ang="0">
                      <a:pos x="223" y="449"/>
                    </a:cxn>
                    <a:cxn ang="0">
                      <a:pos x="167" y="417"/>
                    </a:cxn>
                    <a:cxn ang="0">
                      <a:pos x="125" y="458"/>
                    </a:cxn>
                    <a:cxn ang="0">
                      <a:pos x="67" y="449"/>
                    </a:cxn>
                    <a:cxn ang="0">
                      <a:pos x="14" y="407"/>
                    </a:cxn>
                    <a:cxn ang="0">
                      <a:pos x="5" y="372"/>
                    </a:cxn>
                    <a:cxn ang="0">
                      <a:pos x="66" y="333"/>
                    </a:cxn>
                    <a:cxn ang="0">
                      <a:pos x="86" y="278"/>
                    </a:cxn>
                    <a:cxn ang="0">
                      <a:pos x="93" y="204"/>
                    </a:cxn>
                    <a:cxn ang="0">
                      <a:pos x="105" y="166"/>
                    </a:cxn>
                    <a:cxn ang="0">
                      <a:pos x="63" y="135"/>
                    </a:cxn>
                    <a:cxn ang="0">
                      <a:pos x="90" y="74"/>
                    </a:cxn>
                    <a:cxn ang="0">
                      <a:pos x="209" y="52"/>
                    </a:cxn>
                    <a:cxn ang="0">
                      <a:pos x="261" y="111"/>
                    </a:cxn>
                    <a:cxn ang="0">
                      <a:pos x="289" y="133"/>
                    </a:cxn>
                    <a:cxn ang="0">
                      <a:pos x="298" y="86"/>
                    </a:cxn>
                    <a:cxn ang="0">
                      <a:pos x="316" y="156"/>
                    </a:cxn>
                    <a:cxn ang="0">
                      <a:pos x="324" y="140"/>
                    </a:cxn>
                    <a:cxn ang="0">
                      <a:pos x="320" y="72"/>
                    </a:cxn>
                    <a:cxn ang="0">
                      <a:pos x="356" y="1"/>
                    </a:cxn>
                  </a:cxnLst>
                  <a:rect l="0" t="0" r="r" b="b"/>
                  <a:pathLst>
                    <a:path w="848" h="756">
                      <a:moveTo>
                        <a:pt x="358" y="0"/>
                      </a:moveTo>
                      <a:lnTo>
                        <a:pt x="358" y="2"/>
                      </a:lnTo>
                      <a:lnTo>
                        <a:pt x="359" y="7"/>
                      </a:lnTo>
                      <a:lnTo>
                        <a:pt x="363" y="9"/>
                      </a:lnTo>
                      <a:lnTo>
                        <a:pt x="368" y="11"/>
                      </a:lnTo>
                      <a:lnTo>
                        <a:pt x="373" y="16"/>
                      </a:lnTo>
                      <a:lnTo>
                        <a:pt x="380" y="20"/>
                      </a:lnTo>
                      <a:lnTo>
                        <a:pt x="385" y="20"/>
                      </a:lnTo>
                      <a:lnTo>
                        <a:pt x="391" y="21"/>
                      </a:lnTo>
                      <a:lnTo>
                        <a:pt x="398" y="22"/>
                      </a:lnTo>
                      <a:lnTo>
                        <a:pt x="405" y="23"/>
                      </a:lnTo>
                      <a:lnTo>
                        <a:pt x="409" y="21"/>
                      </a:lnTo>
                      <a:lnTo>
                        <a:pt x="411" y="25"/>
                      </a:lnTo>
                      <a:lnTo>
                        <a:pt x="416" y="23"/>
                      </a:lnTo>
                      <a:lnTo>
                        <a:pt x="422" y="21"/>
                      </a:lnTo>
                      <a:lnTo>
                        <a:pt x="429" y="18"/>
                      </a:lnTo>
                      <a:lnTo>
                        <a:pt x="435" y="18"/>
                      </a:lnTo>
                      <a:lnTo>
                        <a:pt x="442" y="19"/>
                      </a:lnTo>
                      <a:lnTo>
                        <a:pt x="448" y="19"/>
                      </a:lnTo>
                      <a:lnTo>
                        <a:pt x="450" y="22"/>
                      </a:lnTo>
                      <a:lnTo>
                        <a:pt x="463" y="35"/>
                      </a:lnTo>
                      <a:lnTo>
                        <a:pt x="468" y="42"/>
                      </a:lnTo>
                      <a:lnTo>
                        <a:pt x="474" y="49"/>
                      </a:lnTo>
                      <a:lnTo>
                        <a:pt x="483" y="60"/>
                      </a:lnTo>
                      <a:lnTo>
                        <a:pt x="489" y="68"/>
                      </a:lnTo>
                      <a:lnTo>
                        <a:pt x="493" y="77"/>
                      </a:lnTo>
                      <a:lnTo>
                        <a:pt x="499" y="85"/>
                      </a:lnTo>
                      <a:lnTo>
                        <a:pt x="503" y="91"/>
                      </a:lnTo>
                      <a:lnTo>
                        <a:pt x="507" y="103"/>
                      </a:lnTo>
                      <a:lnTo>
                        <a:pt x="513" y="109"/>
                      </a:lnTo>
                      <a:lnTo>
                        <a:pt x="518" y="113"/>
                      </a:lnTo>
                      <a:lnTo>
                        <a:pt x="525" y="117"/>
                      </a:lnTo>
                      <a:lnTo>
                        <a:pt x="530" y="114"/>
                      </a:lnTo>
                      <a:lnTo>
                        <a:pt x="534" y="115"/>
                      </a:lnTo>
                      <a:lnTo>
                        <a:pt x="540" y="120"/>
                      </a:lnTo>
                      <a:lnTo>
                        <a:pt x="545" y="118"/>
                      </a:lnTo>
                      <a:lnTo>
                        <a:pt x="546" y="116"/>
                      </a:lnTo>
                      <a:lnTo>
                        <a:pt x="546" y="123"/>
                      </a:lnTo>
                      <a:lnTo>
                        <a:pt x="549" y="129"/>
                      </a:lnTo>
                      <a:lnTo>
                        <a:pt x="551" y="141"/>
                      </a:lnTo>
                      <a:lnTo>
                        <a:pt x="555" y="144"/>
                      </a:lnTo>
                      <a:lnTo>
                        <a:pt x="571" y="144"/>
                      </a:lnTo>
                      <a:lnTo>
                        <a:pt x="583" y="146"/>
                      </a:lnTo>
                      <a:lnTo>
                        <a:pt x="596" y="151"/>
                      </a:lnTo>
                      <a:lnTo>
                        <a:pt x="602" y="151"/>
                      </a:lnTo>
                      <a:lnTo>
                        <a:pt x="610" y="153"/>
                      </a:lnTo>
                      <a:lnTo>
                        <a:pt x="618" y="153"/>
                      </a:lnTo>
                      <a:lnTo>
                        <a:pt x="622" y="150"/>
                      </a:lnTo>
                      <a:lnTo>
                        <a:pt x="631" y="148"/>
                      </a:lnTo>
                      <a:lnTo>
                        <a:pt x="638" y="148"/>
                      </a:lnTo>
                      <a:lnTo>
                        <a:pt x="642" y="148"/>
                      </a:lnTo>
                      <a:lnTo>
                        <a:pt x="649" y="157"/>
                      </a:lnTo>
                      <a:lnTo>
                        <a:pt x="656" y="161"/>
                      </a:lnTo>
                      <a:lnTo>
                        <a:pt x="662" y="166"/>
                      </a:lnTo>
                      <a:lnTo>
                        <a:pt x="669" y="166"/>
                      </a:lnTo>
                      <a:lnTo>
                        <a:pt x="680" y="165"/>
                      </a:lnTo>
                      <a:lnTo>
                        <a:pt x="686" y="165"/>
                      </a:lnTo>
                      <a:lnTo>
                        <a:pt x="693" y="167"/>
                      </a:lnTo>
                      <a:lnTo>
                        <a:pt x="698" y="168"/>
                      </a:lnTo>
                      <a:lnTo>
                        <a:pt x="705" y="175"/>
                      </a:lnTo>
                      <a:lnTo>
                        <a:pt x="707" y="180"/>
                      </a:lnTo>
                      <a:lnTo>
                        <a:pt x="714" y="182"/>
                      </a:lnTo>
                      <a:lnTo>
                        <a:pt x="725" y="181"/>
                      </a:lnTo>
                      <a:lnTo>
                        <a:pt x="735" y="176"/>
                      </a:lnTo>
                      <a:lnTo>
                        <a:pt x="742" y="172"/>
                      </a:lnTo>
                      <a:lnTo>
                        <a:pt x="746" y="175"/>
                      </a:lnTo>
                      <a:lnTo>
                        <a:pt x="749" y="177"/>
                      </a:lnTo>
                      <a:lnTo>
                        <a:pt x="752" y="179"/>
                      </a:lnTo>
                      <a:lnTo>
                        <a:pt x="753" y="188"/>
                      </a:lnTo>
                      <a:lnTo>
                        <a:pt x="753" y="196"/>
                      </a:lnTo>
                      <a:lnTo>
                        <a:pt x="755" y="203"/>
                      </a:lnTo>
                      <a:lnTo>
                        <a:pt x="762" y="205"/>
                      </a:lnTo>
                      <a:lnTo>
                        <a:pt x="766" y="206"/>
                      </a:lnTo>
                      <a:lnTo>
                        <a:pt x="772" y="206"/>
                      </a:lnTo>
                      <a:lnTo>
                        <a:pt x="776" y="210"/>
                      </a:lnTo>
                      <a:lnTo>
                        <a:pt x="779" y="217"/>
                      </a:lnTo>
                      <a:lnTo>
                        <a:pt x="779" y="223"/>
                      </a:lnTo>
                      <a:lnTo>
                        <a:pt x="782" y="227"/>
                      </a:lnTo>
                      <a:lnTo>
                        <a:pt x="789" y="227"/>
                      </a:lnTo>
                      <a:lnTo>
                        <a:pt x="793" y="233"/>
                      </a:lnTo>
                      <a:lnTo>
                        <a:pt x="797" y="243"/>
                      </a:lnTo>
                      <a:lnTo>
                        <a:pt x="797" y="245"/>
                      </a:lnTo>
                      <a:lnTo>
                        <a:pt x="801" y="249"/>
                      </a:lnTo>
                      <a:lnTo>
                        <a:pt x="807" y="252"/>
                      </a:lnTo>
                      <a:lnTo>
                        <a:pt x="811" y="246"/>
                      </a:lnTo>
                      <a:lnTo>
                        <a:pt x="817" y="245"/>
                      </a:lnTo>
                      <a:lnTo>
                        <a:pt x="822" y="245"/>
                      </a:lnTo>
                      <a:lnTo>
                        <a:pt x="824" y="248"/>
                      </a:lnTo>
                      <a:lnTo>
                        <a:pt x="830" y="251"/>
                      </a:lnTo>
                      <a:lnTo>
                        <a:pt x="841" y="252"/>
                      </a:lnTo>
                      <a:lnTo>
                        <a:pt x="848" y="255"/>
                      </a:lnTo>
                      <a:lnTo>
                        <a:pt x="845" y="258"/>
                      </a:lnTo>
                      <a:lnTo>
                        <a:pt x="847" y="260"/>
                      </a:lnTo>
                      <a:lnTo>
                        <a:pt x="847" y="263"/>
                      </a:lnTo>
                      <a:lnTo>
                        <a:pt x="848" y="266"/>
                      </a:lnTo>
                      <a:lnTo>
                        <a:pt x="847" y="269"/>
                      </a:lnTo>
                      <a:lnTo>
                        <a:pt x="845" y="273"/>
                      </a:lnTo>
                      <a:lnTo>
                        <a:pt x="831" y="273"/>
                      </a:lnTo>
                      <a:lnTo>
                        <a:pt x="831" y="276"/>
                      </a:lnTo>
                      <a:lnTo>
                        <a:pt x="831" y="280"/>
                      </a:lnTo>
                      <a:lnTo>
                        <a:pt x="829" y="285"/>
                      </a:lnTo>
                      <a:lnTo>
                        <a:pt x="824" y="289"/>
                      </a:lnTo>
                      <a:lnTo>
                        <a:pt x="821" y="291"/>
                      </a:lnTo>
                      <a:lnTo>
                        <a:pt x="817" y="295"/>
                      </a:lnTo>
                      <a:lnTo>
                        <a:pt x="813" y="298"/>
                      </a:lnTo>
                      <a:lnTo>
                        <a:pt x="809" y="298"/>
                      </a:lnTo>
                      <a:lnTo>
                        <a:pt x="806" y="299"/>
                      </a:lnTo>
                      <a:lnTo>
                        <a:pt x="803" y="300"/>
                      </a:lnTo>
                      <a:lnTo>
                        <a:pt x="795" y="302"/>
                      </a:lnTo>
                      <a:lnTo>
                        <a:pt x="786" y="302"/>
                      </a:lnTo>
                      <a:lnTo>
                        <a:pt x="780" y="304"/>
                      </a:lnTo>
                      <a:lnTo>
                        <a:pt x="779" y="304"/>
                      </a:lnTo>
                      <a:lnTo>
                        <a:pt x="776" y="304"/>
                      </a:lnTo>
                      <a:lnTo>
                        <a:pt x="775" y="304"/>
                      </a:lnTo>
                      <a:lnTo>
                        <a:pt x="771" y="304"/>
                      </a:lnTo>
                      <a:lnTo>
                        <a:pt x="768" y="300"/>
                      </a:lnTo>
                      <a:lnTo>
                        <a:pt x="764" y="299"/>
                      </a:lnTo>
                      <a:lnTo>
                        <a:pt x="751" y="299"/>
                      </a:lnTo>
                      <a:lnTo>
                        <a:pt x="744" y="301"/>
                      </a:lnTo>
                      <a:lnTo>
                        <a:pt x="742" y="302"/>
                      </a:lnTo>
                      <a:lnTo>
                        <a:pt x="740" y="306"/>
                      </a:lnTo>
                      <a:lnTo>
                        <a:pt x="739" y="308"/>
                      </a:lnTo>
                      <a:lnTo>
                        <a:pt x="737" y="311"/>
                      </a:lnTo>
                      <a:lnTo>
                        <a:pt x="735" y="313"/>
                      </a:lnTo>
                      <a:lnTo>
                        <a:pt x="731" y="315"/>
                      </a:lnTo>
                      <a:lnTo>
                        <a:pt x="729" y="316"/>
                      </a:lnTo>
                      <a:lnTo>
                        <a:pt x="724" y="315"/>
                      </a:lnTo>
                      <a:lnTo>
                        <a:pt x="721" y="315"/>
                      </a:lnTo>
                      <a:lnTo>
                        <a:pt x="715" y="315"/>
                      </a:lnTo>
                      <a:lnTo>
                        <a:pt x="710" y="317"/>
                      </a:lnTo>
                      <a:lnTo>
                        <a:pt x="706" y="319"/>
                      </a:lnTo>
                      <a:lnTo>
                        <a:pt x="704" y="323"/>
                      </a:lnTo>
                      <a:lnTo>
                        <a:pt x="702" y="328"/>
                      </a:lnTo>
                      <a:lnTo>
                        <a:pt x="703" y="333"/>
                      </a:lnTo>
                      <a:lnTo>
                        <a:pt x="705" y="340"/>
                      </a:lnTo>
                      <a:lnTo>
                        <a:pt x="706" y="343"/>
                      </a:lnTo>
                      <a:lnTo>
                        <a:pt x="711" y="350"/>
                      </a:lnTo>
                      <a:lnTo>
                        <a:pt x="714" y="353"/>
                      </a:lnTo>
                      <a:lnTo>
                        <a:pt x="717" y="353"/>
                      </a:lnTo>
                      <a:lnTo>
                        <a:pt x="722" y="357"/>
                      </a:lnTo>
                      <a:lnTo>
                        <a:pt x="723" y="360"/>
                      </a:lnTo>
                      <a:lnTo>
                        <a:pt x="725" y="365"/>
                      </a:lnTo>
                      <a:lnTo>
                        <a:pt x="725" y="369"/>
                      </a:lnTo>
                      <a:lnTo>
                        <a:pt x="728" y="374"/>
                      </a:lnTo>
                      <a:lnTo>
                        <a:pt x="729" y="376"/>
                      </a:lnTo>
                      <a:lnTo>
                        <a:pt x="733" y="379"/>
                      </a:lnTo>
                      <a:lnTo>
                        <a:pt x="737" y="381"/>
                      </a:lnTo>
                      <a:lnTo>
                        <a:pt x="740" y="381"/>
                      </a:lnTo>
                      <a:lnTo>
                        <a:pt x="741" y="383"/>
                      </a:lnTo>
                      <a:lnTo>
                        <a:pt x="740" y="386"/>
                      </a:lnTo>
                      <a:lnTo>
                        <a:pt x="737" y="392"/>
                      </a:lnTo>
                      <a:lnTo>
                        <a:pt x="736" y="396"/>
                      </a:lnTo>
                      <a:lnTo>
                        <a:pt x="739" y="400"/>
                      </a:lnTo>
                      <a:lnTo>
                        <a:pt x="742" y="403"/>
                      </a:lnTo>
                      <a:lnTo>
                        <a:pt x="746" y="406"/>
                      </a:lnTo>
                      <a:lnTo>
                        <a:pt x="746" y="410"/>
                      </a:lnTo>
                      <a:lnTo>
                        <a:pt x="748" y="416"/>
                      </a:lnTo>
                      <a:lnTo>
                        <a:pt x="742" y="423"/>
                      </a:lnTo>
                      <a:lnTo>
                        <a:pt x="740" y="425"/>
                      </a:lnTo>
                      <a:lnTo>
                        <a:pt x="735" y="425"/>
                      </a:lnTo>
                      <a:lnTo>
                        <a:pt x="733" y="427"/>
                      </a:lnTo>
                      <a:lnTo>
                        <a:pt x="733" y="430"/>
                      </a:lnTo>
                      <a:lnTo>
                        <a:pt x="733" y="434"/>
                      </a:lnTo>
                      <a:lnTo>
                        <a:pt x="735" y="434"/>
                      </a:lnTo>
                      <a:lnTo>
                        <a:pt x="742" y="434"/>
                      </a:lnTo>
                      <a:lnTo>
                        <a:pt x="745" y="437"/>
                      </a:lnTo>
                      <a:lnTo>
                        <a:pt x="750" y="442"/>
                      </a:lnTo>
                      <a:lnTo>
                        <a:pt x="755" y="449"/>
                      </a:lnTo>
                      <a:lnTo>
                        <a:pt x="760" y="452"/>
                      </a:lnTo>
                      <a:lnTo>
                        <a:pt x="762" y="454"/>
                      </a:lnTo>
                      <a:lnTo>
                        <a:pt x="764" y="457"/>
                      </a:lnTo>
                      <a:lnTo>
                        <a:pt x="763" y="462"/>
                      </a:lnTo>
                      <a:lnTo>
                        <a:pt x="761" y="466"/>
                      </a:lnTo>
                      <a:lnTo>
                        <a:pt x="757" y="470"/>
                      </a:lnTo>
                      <a:lnTo>
                        <a:pt x="757" y="475"/>
                      </a:lnTo>
                      <a:lnTo>
                        <a:pt x="759" y="477"/>
                      </a:lnTo>
                      <a:lnTo>
                        <a:pt x="762" y="480"/>
                      </a:lnTo>
                      <a:lnTo>
                        <a:pt x="763" y="483"/>
                      </a:lnTo>
                      <a:lnTo>
                        <a:pt x="760" y="487"/>
                      </a:lnTo>
                      <a:lnTo>
                        <a:pt x="757" y="490"/>
                      </a:lnTo>
                      <a:lnTo>
                        <a:pt x="757" y="494"/>
                      </a:lnTo>
                      <a:lnTo>
                        <a:pt x="757" y="500"/>
                      </a:lnTo>
                      <a:lnTo>
                        <a:pt x="756" y="504"/>
                      </a:lnTo>
                      <a:lnTo>
                        <a:pt x="753" y="509"/>
                      </a:lnTo>
                      <a:lnTo>
                        <a:pt x="750" y="510"/>
                      </a:lnTo>
                      <a:lnTo>
                        <a:pt x="743" y="514"/>
                      </a:lnTo>
                      <a:lnTo>
                        <a:pt x="740" y="517"/>
                      </a:lnTo>
                      <a:lnTo>
                        <a:pt x="742" y="522"/>
                      </a:lnTo>
                      <a:lnTo>
                        <a:pt x="743" y="525"/>
                      </a:lnTo>
                      <a:lnTo>
                        <a:pt x="740" y="531"/>
                      </a:lnTo>
                      <a:lnTo>
                        <a:pt x="735" y="537"/>
                      </a:lnTo>
                      <a:lnTo>
                        <a:pt x="731" y="542"/>
                      </a:lnTo>
                      <a:lnTo>
                        <a:pt x="724" y="546"/>
                      </a:lnTo>
                      <a:lnTo>
                        <a:pt x="719" y="546"/>
                      </a:lnTo>
                      <a:lnTo>
                        <a:pt x="711" y="546"/>
                      </a:lnTo>
                      <a:lnTo>
                        <a:pt x="704" y="547"/>
                      </a:lnTo>
                      <a:lnTo>
                        <a:pt x="697" y="547"/>
                      </a:lnTo>
                      <a:lnTo>
                        <a:pt x="686" y="549"/>
                      </a:lnTo>
                      <a:lnTo>
                        <a:pt x="680" y="555"/>
                      </a:lnTo>
                      <a:lnTo>
                        <a:pt x="675" y="560"/>
                      </a:lnTo>
                      <a:lnTo>
                        <a:pt x="676" y="567"/>
                      </a:lnTo>
                      <a:lnTo>
                        <a:pt x="682" y="569"/>
                      </a:lnTo>
                      <a:lnTo>
                        <a:pt x="684" y="575"/>
                      </a:lnTo>
                      <a:lnTo>
                        <a:pt x="684" y="582"/>
                      </a:lnTo>
                      <a:lnTo>
                        <a:pt x="683" y="587"/>
                      </a:lnTo>
                      <a:lnTo>
                        <a:pt x="682" y="594"/>
                      </a:lnTo>
                      <a:lnTo>
                        <a:pt x="679" y="598"/>
                      </a:lnTo>
                      <a:lnTo>
                        <a:pt x="675" y="603"/>
                      </a:lnTo>
                      <a:lnTo>
                        <a:pt x="671" y="606"/>
                      </a:lnTo>
                      <a:lnTo>
                        <a:pt x="673" y="613"/>
                      </a:lnTo>
                      <a:lnTo>
                        <a:pt x="679" y="620"/>
                      </a:lnTo>
                      <a:lnTo>
                        <a:pt x="683" y="625"/>
                      </a:lnTo>
                      <a:lnTo>
                        <a:pt x="684" y="628"/>
                      </a:lnTo>
                      <a:lnTo>
                        <a:pt x="693" y="637"/>
                      </a:lnTo>
                      <a:lnTo>
                        <a:pt x="694" y="643"/>
                      </a:lnTo>
                      <a:lnTo>
                        <a:pt x="695" y="650"/>
                      </a:lnTo>
                      <a:lnTo>
                        <a:pt x="695" y="658"/>
                      </a:lnTo>
                      <a:lnTo>
                        <a:pt x="693" y="662"/>
                      </a:lnTo>
                      <a:lnTo>
                        <a:pt x="692" y="666"/>
                      </a:lnTo>
                      <a:lnTo>
                        <a:pt x="692" y="671"/>
                      </a:lnTo>
                      <a:lnTo>
                        <a:pt x="693" y="677"/>
                      </a:lnTo>
                      <a:lnTo>
                        <a:pt x="693" y="683"/>
                      </a:lnTo>
                      <a:lnTo>
                        <a:pt x="689" y="685"/>
                      </a:lnTo>
                      <a:lnTo>
                        <a:pt x="682" y="682"/>
                      </a:lnTo>
                      <a:lnTo>
                        <a:pt x="675" y="679"/>
                      </a:lnTo>
                      <a:lnTo>
                        <a:pt x="670" y="679"/>
                      </a:lnTo>
                      <a:lnTo>
                        <a:pt x="668" y="682"/>
                      </a:lnTo>
                      <a:lnTo>
                        <a:pt x="664" y="687"/>
                      </a:lnTo>
                      <a:lnTo>
                        <a:pt x="662" y="683"/>
                      </a:lnTo>
                      <a:lnTo>
                        <a:pt x="660" y="679"/>
                      </a:lnTo>
                      <a:lnTo>
                        <a:pt x="657" y="678"/>
                      </a:lnTo>
                      <a:lnTo>
                        <a:pt x="652" y="678"/>
                      </a:lnTo>
                      <a:lnTo>
                        <a:pt x="649" y="678"/>
                      </a:lnTo>
                      <a:lnTo>
                        <a:pt x="645" y="676"/>
                      </a:lnTo>
                      <a:lnTo>
                        <a:pt x="642" y="677"/>
                      </a:lnTo>
                      <a:lnTo>
                        <a:pt x="642" y="682"/>
                      </a:lnTo>
                      <a:lnTo>
                        <a:pt x="643" y="691"/>
                      </a:lnTo>
                      <a:lnTo>
                        <a:pt x="642" y="693"/>
                      </a:lnTo>
                      <a:lnTo>
                        <a:pt x="642" y="695"/>
                      </a:lnTo>
                      <a:lnTo>
                        <a:pt x="641" y="697"/>
                      </a:lnTo>
                      <a:lnTo>
                        <a:pt x="641" y="698"/>
                      </a:lnTo>
                      <a:lnTo>
                        <a:pt x="640" y="700"/>
                      </a:lnTo>
                      <a:lnTo>
                        <a:pt x="640" y="700"/>
                      </a:lnTo>
                      <a:lnTo>
                        <a:pt x="640" y="701"/>
                      </a:lnTo>
                      <a:lnTo>
                        <a:pt x="638" y="702"/>
                      </a:lnTo>
                      <a:lnTo>
                        <a:pt x="638" y="702"/>
                      </a:lnTo>
                      <a:lnTo>
                        <a:pt x="636" y="703"/>
                      </a:lnTo>
                      <a:lnTo>
                        <a:pt x="634" y="700"/>
                      </a:lnTo>
                      <a:lnTo>
                        <a:pt x="629" y="700"/>
                      </a:lnTo>
                      <a:lnTo>
                        <a:pt x="626" y="702"/>
                      </a:lnTo>
                      <a:lnTo>
                        <a:pt x="622" y="707"/>
                      </a:lnTo>
                      <a:lnTo>
                        <a:pt x="617" y="710"/>
                      </a:lnTo>
                      <a:lnTo>
                        <a:pt x="610" y="711"/>
                      </a:lnTo>
                      <a:lnTo>
                        <a:pt x="603" y="712"/>
                      </a:lnTo>
                      <a:lnTo>
                        <a:pt x="602" y="716"/>
                      </a:lnTo>
                      <a:lnTo>
                        <a:pt x="597" y="719"/>
                      </a:lnTo>
                      <a:lnTo>
                        <a:pt x="593" y="720"/>
                      </a:lnTo>
                      <a:lnTo>
                        <a:pt x="588" y="720"/>
                      </a:lnTo>
                      <a:lnTo>
                        <a:pt x="583" y="721"/>
                      </a:lnTo>
                      <a:lnTo>
                        <a:pt x="580" y="722"/>
                      </a:lnTo>
                      <a:lnTo>
                        <a:pt x="571" y="726"/>
                      </a:lnTo>
                      <a:lnTo>
                        <a:pt x="568" y="727"/>
                      </a:lnTo>
                      <a:lnTo>
                        <a:pt x="563" y="726"/>
                      </a:lnTo>
                      <a:lnTo>
                        <a:pt x="559" y="726"/>
                      </a:lnTo>
                      <a:lnTo>
                        <a:pt x="556" y="729"/>
                      </a:lnTo>
                      <a:lnTo>
                        <a:pt x="553" y="731"/>
                      </a:lnTo>
                      <a:lnTo>
                        <a:pt x="544" y="732"/>
                      </a:lnTo>
                      <a:lnTo>
                        <a:pt x="539" y="729"/>
                      </a:lnTo>
                      <a:lnTo>
                        <a:pt x="533" y="728"/>
                      </a:lnTo>
                      <a:lnTo>
                        <a:pt x="532" y="731"/>
                      </a:lnTo>
                      <a:lnTo>
                        <a:pt x="528" y="736"/>
                      </a:lnTo>
                      <a:lnTo>
                        <a:pt x="521" y="743"/>
                      </a:lnTo>
                      <a:lnTo>
                        <a:pt x="522" y="746"/>
                      </a:lnTo>
                      <a:lnTo>
                        <a:pt x="526" y="747"/>
                      </a:lnTo>
                      <a:lnTo>
                        <a:pt x="530" y="749"/>
                      </a:lnTo>
                      <a:lnTo>
                        <a:pt x="527" y="756"/>
                      </a:lnTo>
                      <a:lnTo>
                        <a:pt x="521" y="756"/>
                      </a:lnTo>
                      <a:lnTo>
                        <a:pt x="515" y="755"/>
                      </a:lnTo>
                      <a:lnTo>
                        <a:pt x="507" y="754"/>
                      </a:lnTo>
                      <a:lnTo>
                        <a:pt x="500" y="751"/>
                      </a:lnTo>
                      <a:lnTo>
                        <a:pt x="491" y="746"/>
                      </a:lnTo>
                      <a:lnTo>
                        <a:pt x="491" y="742"/>
                      </a:lnTo>
                      <a:lnTo>
                        <a:pt x="493" y="735"/>
                      </a:lnTo>
                      <a:lnTo>
                        <a:pt x="493" y="731"/>
                      </a:lnTo>
                      <a:lnTo>
                        <a:pt x="500" y="731"/>
                      </a:lnTo>
                      <a:lnTo>
                        <a:pt x="505" y="728"/>
                      </a:lnTo>
                      <a:lnTo>
                        <a:pt x="509" y="724"/>
                      </a:lnTo>
                      <a:lnTo>
                        <a:pt x="511" y="719"/>
                      </a:lnTo>
                      <a:lnTo>
                        <a:pt x="511" y="712"/>
                      </a:lnTo>
                      <a:lnTo>
                        <a:pt x="509" y="709"/>
                      </a:lnTo>
                      <a:lnTo>
                        <a:pt x="505" y="706"/>
                      </a:lnTo>
                      <a:lnTo>
                        <a:pt x="500" y="704"/>
                      </a:lnTo>
                      <a:lnTo>
                        <a:pt x="499" y="702"/>
                      </a:lnTo>
                      <a:lnTo>
                        <a:pt x="502" y="700"/>
                      </a:lnTo>
                      <a:lnTo>
                        <a:pt x="502" y="695"/>
                      </a:lnTo>
                      <a:lnTo>
                        <a:pt x="503" y="685"/>
                      </a:lnTo>
                      <a:lnTo>
                        <a:pt x="502" y="680"/>
                      </a:lnTo>
                      <a:lnTo>
                        <a:pt x="498" y="676"/>
                      </a:lnTo>
                      <a:lnTo>
                        <a:pt x="496" y="672"/>
                      </a:lnTo>
                      <a:lnTo>
                        <a:pt x="496" y="667"/>
                      </a:lnTo>
                      <a:lnTo>
                        <a:pt x="493" y="663"/>
                      </a:lnTo>
                      <a:lnTo>
                        <a:pt x="489" y="663"/>
                      </a:lnTo>
                      <a:lnTo>
                        <a:pt x="485" y="663"/>
                      </a:lnTo>
                      <a:lnTo>
                        <a:pt x="482" y="660"/>
                      </a:lnTo>
                      <a:lnTo>
                        <a:pt x="479" y="659"/>
                      </a:lnTo>
                      <a:lnTo>
                        <a:pt x="476" y="661"/>
                      </a:lnTo>
                      <a:lnTo>
                        <a:pt x="469" y="663"/>
                      </a:lnTo>
                      <a:lnTo>
                        <a:pt x="465" y="663"/>
                      </a:lnTo>
                      <a:lnTo>
                        <a:pt x="460" y="662"/>
                      </a:lnTo>
                      <a:lnTo>
                        <a:pt x="458" y="659"/>
                      </a:lnTo>
                      <a:lnTo>
                        <a:pt x="458" y="647"/>
                      </a:lnTo>
                      <a:lnTo>
                        <a:pt x="458" y="639"/>
                      </a:lnTo>
                      <a:lnTo>
                        <a:pt x="458" y="633"/>
                      </a:lnTo>
                      <a:lnTo>
                        <a:pt x="458" y="628"/>
                      </a:lnTo>
                      <a:lnTo>
                        <a:pt x="461" y="624"/>
                      </a:lnTo>
                      <a:lnTo>
                        <a:pt x="465" y="614"/>
                      </a:lnTo>
                      <a:lnTo>
                        <a:pt x="467" y="609"/>
                      </a:lnTo>
                      <a:lnTo>
                        <a:pt x="468" y="603"/>
                      </a:lnTo>
                      <a:lnTo>
                        <a:pt x="467" y="599"/>
                      </a:lnTo>
                      <a:lnTo>
                        <a:pt x="463" y="598"/>
                      </a:lnTo>
                      <a:lnTo>
                        <a:pt x="459" y="597"/>
                      </a:lnTo>
                      <a:lnTo>
                        <a:pt x="457" y="593"/>
                      </a:lnTo>
                      <a:lnTo>
                        <a:pt x="457" y="588"/>
                      </a:lnTo>
                      <a:lnTo>
                        <a:pt x="456" y="586"/>
                      </a:lnTo>
                      <a:lnTo>
                        <a:pt x="451" y="584"/>
                      </a:lnTo>
                      <a:lnTo>
                        <a:pt x="447" y="582"/>
                      </a:lnTo>
                      <a:lnTo>
                        <a:pt x="444" y="579"/>
                      </a:lnTo>
                      <a:lnTo>
                        <a:pt x="444" y="575"/>
                      </a:lnTo>
                      <a:lnTo>
                        <a:pt x="445" y="568"/>
                      </a:lnTo>
                      <a:lnTo>
                        <a:pt x="442" y="565"/>
                      </a:lnTo>
                      <a:lnTo>
                        <a:pt x="440" y="564"/>
                      </a:lnTo>
                      <a:lnTo>
                        <a:pt x="438" y="566"/>
                      </a:lnTo>
                      <a:lnTo>
                        <a:pt x="434" y="569"/>
                      </a:lnTo>
                      <a:lnTo>
                        <a:pt x="432" y="569"/>
                      </a:lnTo>
                      <a:lnTo>
                        <a:pt x="429" y="567"/>
                      </a:lnTo>
                      <a:lnTo>
                        <a:pt x="428" y="565"/>
                      </a:lnTo>
                      <a:lnTo>
                        <a:pt x="427" y="562"/>
                      </a:lnTo>
                      <a:lnTo>
                        <a:pt x="427" y="555"/>
                      </a:lnTo>
                      <a:lnTo>
                        <a:pt x="428" y="552"/>
                      </a:lnTo>
                      <a:lnTo>
                        <a:pt x="429" y="544"/>
                      </a:lnTo>
                      <a:lnTo>
                        <a:pt x="427" y="538"/>
                      </a:lnTo>
                      <a:lnTo>
                        <a:pt x="423" y="535"/>
                      </a:lnTo>
                      <a:lnTo>
                        <a:pt x="420" y="531"/>
                      </a:lnTo>
                      <a:lnTo>
                        <a:pt x="419" y="524"/>
                      </a:lnTo>
                      <a:lnTo>
                        <a:pt x="416" y="521"/>
                      </a:lnTo>
                      <a:lnTo>
                        <a:pt x="414" y="520"/>
                      </a:lnTo>
                      <a:lnTo>
                        <a:pt x="408" y="520"/>
                      </a:lnTo>
                      <a:lnTo>
                        <a:pt x="402" y="519"/>
                      </a:lnTo>
                      <a:lnTo>
                        <a:pt x="399" y="515"/>
                      </a:lnTo>
                      <a:lnTo>
                        <a:pt x="398" y="510"/>
                      </a:lnTo>
                      <a:lnTo>
                        <a:pt x="399" y="510"/>
                      </a:lnTo>
                      <a:lnTo>
                        <a:pt x="400" y="509"/>
                      </a:lnTo>
                      <a:lnTo>
                        <a:pt x="401" y="509"/>
                      </a:lnTo>
                      <a:lnTo>
                        <a:pt x="402" y="508"/>
                      </a:lnTo>
                      <a:lnTo>
                        <a:pt x="403" y="508"/>
                      </a:lnTo>
                      <a:lnTo>
                        <a:pt x="405" y="507"/>
                      </a:lnTo>
                      <a:lnTo>
                        <a:pt x="406" y="506"/>
                      </a:lnTo>
                      <a:lnTo>
                        <a:pt x="407" y="506"/>
                      </a:lnTo>
                      <a:lnTo>
                        <a:pt x="408" y="504"/>
                      </a:lnTo>
                      <a:lnTo>
                        <a:pt x="408" y="502"/>
                      </a:lnTo>
                      <a:lnTo>
                        <a:pt x="407" y="500"/>
                      </a:lnTo>
                      <a:lnTo>
                        <a:pt x="407" y="499"/>
                      </a:lnTo>
                      <a:lnTo>
                        <a:pt x="407" y="497"/>
                      </a:lnTo>
                      <a:lnTo>
                        <a:pt x="406" y="496"/>
                      </a:lnTo>
                      <a:lnTo>
                        <a:pt x="406" y="496"/>
                      </a:lnTo>
                      <a:lnTo>
                        <a:pt x="404" y="492"/>
                      </a:lnTo>
                      <a:lnTo>
                        <a:pt x="399" y="487"/>
                      </a:lnTo>
                      <a:lnTo>
                        <a:pt x="398" y="482"/>
                      </a:lnTo>
                      <a:lnTo>
                        <a:pt x="398" y="474"/>
                      </a:lnTo>
                      <a:lnTo>
                        <a:pt x="398" y="469"/>
                      </a:lnTo>
                      <a:lnTo>
                        <a:pt x="400" y="464"/>
                      </a:lnTo>
                      <a:lnTo>
                        <a:pt x="400" y="458"/>
                      </a:lnTo>
                      <a:lnTo>
                        <a:pt x="406" y="457"/>
                      </a:lnTo>
                      <a:lnTo>
                        <a:pt x="410" y="457"/>
                      </a:lnTo>
                      <a:lnTo>
                        <a:pt x="415" y="454"/>
                      </a:lnTo>
                      <a:lnTo>
                        <a:pt x="419" y="449"/>
                      </a:lnTo>
                      <a:lnTo>
                        <a:pt x="420" y="445"/>
                      </a:lnTo>
                      <a:lnTo>
                        <a:pt x="418" y="439"/>
                      </a:lnTo>
                      <a:lnTo>
                        <a:pt x="416" y="435"/>
                      </a:lnTo>
                      <a:lnTo>
                        <a:pt x="418" y="431"/>
                      </a:lnTo>
                      <a:lnTo>
                        <a:pt x="420" y="426"/>
                      </a:lnTo>
                      <a:lnTo>
                        <a:pt x="420" y="421"/>
                      </a:lnTo>
                      <a:lnTo>
                        <a:pt x="415" y="416"/>
                      </a:lnTo>
                      <a:lnTo>
                        <a:pt x="411" y="416"/>
                      </a:lnTo>
                      <a:lnTo>
                        <a:pt x="406" y="420"/>
                      </a:lnTo>
                      <a:lnTo>
                        <a:pt x="400" y="428"/>
                      </a:lnTo>
                      <a:lnTo>
                        <a:pt x="400" y="432"/>
                      </a:lnTo>
                      <a:lnTo>
                        <a:pt x="396" y="433"/>
                      </a:lnTo>
                      <a:lnTo>
                        <a:pt x="394" y="434"/>
                      </a:lnTo>
                      <a:lnTo>
                        <a:pt x="389" y="437"/>
                      </a:lnTo>
                      <a:lnTo>
                        <a:pt x="387" y="439"/>
                      </a:lnTo>
                      <a:lnTo>
                        <a:pt x="382" y="444"/>
                      </a:lnTo>
                      <a:lnTo>
                        <a:pt x="380" y="446"/>
                      </a:lnTo>
                      <a:lnTo>
                        <a:pt x="374" y="447"/>
                      </a:lnTo>
                      <a:lnTo>
                        <a:pt x="372" y="447"/>
                      </a:lnTo>
                      <a:lnTo>
                        <a:pt x="368" y="445"/>
                      </a:lnTo>
                      <a:lnTo>
                        <a:pt x="365" y="443"/>
                      </a:lnTo>
                      <a:lnTo>
                        <a:pt x="359" y="443"/>
                      </a:lnTo>
                      <a:lnTo>
                        <a:pt x="354" y="445"/>
                      </a:lnTo>
                      <a:lnTo>
                        <a:pt x="351" y="443"/>
                      </a:lnTo>
                      <a:lnTo>
                        <a:pt x="348" y="439"/>
                      </a:lnTo>
                      <a:lnTo>
                        <a:pt x="348" y="438"/>
                      </a:lnTo>
                      <a:lnTo>
                        <a:pt x="347" y="437"/>
                      </a:lnTo>
                      <a:lnTo>
                        <a:pt x="347" y="433"/>
                      </a:lnTo>
                      <a:lnTo>
                        <a:pt x="348" y="432"/>
                      </a:lnTo>
                      <a:lnTo>
                        <a:pt x="348" y="430"/>
                      </a:lnTo>
                      <a:lnTo>
                        <a:pt x="351" y="425"/>
                      </a:lnTo>
                      <a:lnTo>
                        <a:pt x="351" y="423"/>
                      </a:lnTo>
                      <a:lnTo>
                        <a:pt x="350" y="422"/>
                      </a:lnTo>
                      <a:lnTo>
                        <a:pt x="350" y="419"/>
                      </a:lnTo>
                      <a:lnTo>
                        <a:pt x="349" y="417"/>
                      </a:lnTo>
                      <a:lnTo>
                        <a:pt x="349" y="413"/>
                      </a:lnTo>
                      <a:lnTo>
                        <a:pt x="349" y="412"/>
                      </a:lnTo>
                      <a:lnTo>
                        <a:pt x="349" y="412"/>
                      </a:lnTo>
                      <a:lnTo>
                        <a:pt x="344" y="408"/>
                      </a:lnTo>
                      <a:lnTo>
                        <a:pt x="341" y="406"/>
                      </a:lnTo>
                      <a:lnTo>
                        <a:pt x="336" y="405"/>
                      </a:lnTo>
                      <a:lnTo>
                        <a:pt x="333" y="405"/>
                      </a:lnTo>
                      <a:lnTo>
                        <a:pt x="332" y="406"/>
                      </a:lnTo>
                      <a:lnTo>
                        <a:pt x="331" y="406"/>
                      </a:lnTo>
                      <a:lnTo>
                        <a:pt x="331" y="407"/>
                      </a:lnTo>
                      <a:lnTo>
                        <a:pt x="330" y="408"/>
                      </a:lnTo>
                      <a:lnTo>
                        <a:pt x="329" y="410"/>
                      </a:lnTo>
                      <a:lnTo>
                        <a:pt x="329" y="410"/>
                      </a:lnTo>
                      <a:lnTo>
                        <a:pt x="325" y="414"/>
                      </a:lnTo>
                      <a:lnTo>
                        <a:pt x="321" y="414"/>
                      </a:lnTo>
                      <a:lnTo>
                        <a:pt x="317" y="412"/>
                      </a:lnTo>
                      <a:lnTo>
                        <a:pt x="315" y="410"/>
                      </a:lnTo>
                      <a:lnTo>
                        <a:pt x="313" y="411"/>
                      </a:lnTo>
                      <a:lnTo>
                        <a:pt x="310" y="414"/>
                      </a:lnTo>
                      <a:lnTo>
                        <a:pt x="305" y="418"/>
                      </a:lnTo>
                      <a:lnTo>
                        <a:pt x="298" y="425"/>
                      </a:lnTo>
                      <a:lnTo>
                        <a:pt x="296" y="428"/>
                      </a:lnTo>
                      <a:lnTo>
                        <a:pt x="288" y="427"/>
                      </a:lnTo>
                      <a:lnTo>
                        <a:pt x="287" y="429"/>
                      </a:lnTo>
                      <a:lnTo>
                        <a:pt x="287" y="439"/>
                      </a:lnTo>
                      <a:lnTo>
                        <a:pt x="291" y="445"/>
                      </a:lnTo>
                      <a:lnTo>
                        <a:pt x="296" y="449"/>
                      </a:lnTo>
                      <a:lnTo>
                        <a:pt x="303" y="452"/>
                      </a:lnTo>
                      <a:lnTo>
                        <a:pt x="304" y="455"/>
                      </a:lnTo>
                      <a:lnTo>
                        <a:pt x="306" y="461"/>
                      </a:lnTo>
                      <a:lnTo>
                        <a:pt x="304" y="467"/>
                      </a:lnTo>
                      <a:lnTo>
                        <a:pt x="303" y="474"/>
                      </a:lnTo>
                      <a:lnTo>
                        <a:pt x="303" y="480"/>
                      </a:lnTo>
                      <a:lnTo>
                        <a:pt x="302" y="487"/>
                      </a:lnTo>
                      <a:lnTo>
                        <a:pt x="304" y="489"/>
                      </a:lnTo>
                      <a:lnTo>
                        <a:pt x="304" y="496"/>
                      </a:lnTo>
                      <a:lnTo>
                        <a:pt x="303" y="502"/>
                      </a:lnTo>
                      <a:lnTo>
                        <a:pt x="300" y="506"/>
                      </a:lnTo>
                      <a:lnTo>
                        <a:pt x="300" y="510"/>
                      </a:lnTo>
                      <a:lnTo>
                        <a:pt x="299" y="513"/>
                      </a:lnTo>
                      <a:lnTo>
                        <a:pt x="296" y="518"/>
                      </a:lnTo>
                      <a:lnTo>
                        <a:pt x="293" y="522"/>
                      </a:lnTo>
                      <a:lnTo>
                        <a:pt x="291" y="522"/>
                      </a:lnTo>
                      <a:lnTo>
                        <a:pt x="285" y="525"/>
                      </a:lnTo>
                      <a:lnTo>
                        <a:pt x="275" y="524"/>
                      </a:lnTo>
                      <a:lnTo>
                        <a:pt x="267" y="521"/>
                      </a:lnTo>
                      <a:lnTo>
                        <a:pt x="262" y="522"/>
                      </a:lnTo>
                      <a:lnTo>
                        <a:pt x="261" y="529"/>
                      </a:lnTo>
                      <a:lnTo>
                        <a:pt x="258" y="533"/>
                      </a:lnTo>
                      <a:lnTo>
                        <a:pt x="255" y="537"/>
                      </a:lnTo>
                      <a:lnTo>
                        <a:pt x="252" y="537"/>
                      </a:lnTo>
                      <a:lnTo>
                        <a:pt x="247" y="533"/>
                      </a:lnTo>
                      <a:lnTo>
                        <a:pt x="243" y="531"/>
                      </a:lnTo>
                      <a:lnTo>
                        <a:pt x="237" y="531"/>
                      </a:lnTo>
                      <a:lnTo>
                        <a:pt x="231" y="531"/>
                      </a:lnTo>
                      <a:lnTo>
                        <a:pt x="225" y="533"/>
                      </a:lnTo>
                      <a:lnTo>
                        <a:pt x="223" y="535"/>
                      </a:lnTo>
                      <a:lnTo>
                        <a:pt x="219" y="537"/>
                      </a:lnTo>
                      <a:lnTo>
                        <a:pt x="214" y="537"/>
                      </a:lnTo>
                      <a:lnTo>
                        <a:pt x="208" y="534"/>
                      </a:lnTo>
                      <a:lnTo>
                        <a:pt x="205" y="531"/>
                      </a:lnTo>
                      <a:lnTo>
                        <a:pt x="205" y="526"/>
                      </a:lnTo>
                      <a:lnTo>
                        <a:pt x="207" y="524"/>
                      </a:lnTo>
                      <a:lnTo>
                        <a:pt x="210" y="522"/>
                      </a:lnTo>
                      <a:lnTo>
                        <a:pt x="211" y="522"/>
                      </a:lnTo>
                      <a:lnTo>
                        <a:pt x="212" y="521"/>
                      </a:lnTo>
                      <a:lnTo>
                        <a:pt x="215" y="518"/>
                      </a:lnTo>
                      <a:lnTo>
                        <a:pt x="216" y="518"/>
                      </a:lnTo>
                      <a:lnTo>
                        <a:pt x="217" y="517"/>
                      </a:lnTo>
                      <a:lnTo>
                        <a:pt x="220" y="513"/>
                      </a:lnTo>
                      <a:lnTo>
                        <a:pt x="220" y="507"/>
                      </a:lnTo>
                      <a:lnTo>
                        <a:pt x="218" y="503"/>
                      </a:lnTo>
                      <a:lnTo>
                        <a:pt x="213" y="500"/>
                      </a:lnTo>
                      <a:lnTo>
                        <a:pt x="209" y="496"/>
                      </a:lnTo>
                      <a:lnTo>
                        <a:pt x="205" y="490"/>
                      </a:lnTo>
                      <a:lnTo>
                        <a:pt x="205" y="484"/>
                      </a:lnTo>
                      <a:lnTo>
                        <a:pt x="204" y="476"/>
                      </a:lnTo>
                      <a:lnTo>
                        <a:pt x="209" y="465"/>
                      </a:lnTo>
                      <a:lnTo>
                        <a:pt x="218" y="457"/>
                      </a:lnTo>
                      <a:lnTo>
                        <a:pt x="223" y="454"/>
                      </a:lnTo>
                      <a:lnTo>
                        <a:pt x="223" y="449"/>
                      </a:lnTo>
                      <a:lnTo>
                        <a:pt x="219" y="445"/>
                      </a:lnTo>
                      <a:lnTo>
                        <a:pt x="212" y="443"/>
                      </a:lnTo>
                      <a:lnTo>
                        <a:pt x="205" y="443"/>
                      </a:lnTo>
                      <a:lnTo>
                        <a:pt x="198" y="441"/>
                      </a:lnTo>
                      <a:lnTo>
                        <a:pt x="191" y="441"/>
                      </a:lnTo>
                      <a:lnTo>
                        <a:pt x="188" y="441"/>
                      </a:lnTo>
                      <a:lnTo>
                        <a:pt x="184" y="434"/>
                      </a:lnTo>
                      <a:lnTo>
                        <a:pt x="182" y="430"/>
                      </a:lnTo>
                      <a:lnTo>
                        <a:pt x="178" y="426"/>
                      </a:lnTo>
                      <a:lnTo>
                        <a:pt x="173" y="423"/>
                      </a:lnTo>
                      <a:lnTo>
                        <a:pt x="170" y="419"/>
                      </a:lnTo>
                      <a:lnTo>
                        <a:pt x="167" y="417"/>
                      </a:lnTo>
                      <a:lnTo>
                        <a:pt x="163" y="417"/>
                      </a:lnTo>
                      <a:lnTo>
                        <a:pt x="158" y="419"/>
                      </a:lnTo>
                      <a:lnTo>
                        <a:pt x="158" y="433"/>
                      </a:lnTo>
                      <a:lnTo>
                        <a:pt x="156" y="437"/>
                      </a:lnTo>
                      <a:lnTo>
                        <a:pt x="149" y="439"/>
                      </a:lnTo>
                      <a:lnTo>
                        <a:pt x="142" y="441"/>
                      </a:lnTo>
                      <a:lnTo>
                        <a:pt x="138" y="443"/>
                      </a:lnTo>
                      <a:lnTo>
                        <a:pt x="134" y="445"/>
                      </a:lnTo>
                      <a:lnTo>
                        <a:pt x="132" y="447"/>
                      </a:lnTo>
                      <a:lnTo>
                        <a:pt x="127" y="452"/>
                      </a:lnTo>
                      <a:lnTo>
                        <a:pt x="126" y="455"/>
                      </a:lnTo>
                      <a:lnTo>
                        <a:pt x="125" y="458"/>
                      </a:lnTo>
                      <a:lnTo>
                        <a:pt x="119" y="459"/>
                      </a:lnTo>
                      <a:lnTo>
                        <a:pt x="115" y="461"/>
                      </a:lnTo>
                      <a:lnTo>
                        <a:pt x="107" y="464"/>
                      </a:lnTo>
                      <a:lnTo>
                        <a:pt x="104" y="467"/>
                      </a:lnTo>
                      <a:lnTo>
                        <a:pt x="100" y="470"/>
                      </a:lnTo>
                      <a:lnTo>
                        <a:pt x="94" y="471"/>
                      </a:lnTo>
                      <a:lnTo>
                        <a:pt x="88" y="471"/>
                      </a:lnTo>
                      <a:lnTo>
                        <a:pt x="81" y="469"/>
                      </a:lnTo>
                      <a:lnTo>
                        <a:pt x="78" y="465"/>
                      </a:lnTo>
                      <a:lnTo>
                        <a:pt x="74" y="459"/>
                      </a:lnTo>
                      <a:lnTo>
                        <a:pt x="72" y="454"/>
                      </a:lnTo>
                      <a:lnTo>
                        <a:pt x="67" y="449"/>
                      </a:lnTo>
                      <a:lnTo>
                        <a:pt x="63" y="447"/>
                      </a:lnTo>
                      <a:lnTo>
                        <a:pt x="61" y="446"/>
                      </a:lnTo>
                      <a:lnTo>
                        <a:pt x="65" y="437"/>
                      </a:lnTo>
                      <a:lnTo>
                        <a:pt x="58" y="428"/>
                      </a:lnTo>
                      <a:lnTo>
                        <a:pt x="56" y="421"/>
                      </a:lnTo>
                      <a:lnTo>
                        <a:pt x="55" y="410"/>
                      </a:lnTo>
                      <a:lnTo>
                        <a:pt x="54" y="406"/>
                      </a:lnTo>
                      <a:lnTo>
                        <a:pt x="45" y="410"/>
                      </a:lnTo>
                      <a:lnTo>
                        <a:pt x="37" y="412"/>
                      </a:lnTo>
                      <a:lnTo>
                        <a:pt x="30" y="410"/>
                      </a:lnTo>
                      <a:lnTo>
                        <a:pt x="27" y="407"/>
                      </a:lnTo>
                      <a:lnTo>
                        <a:pt x="14" y="407"/>
                      </a:lnTo>
                      <a:lnTo>
                        <a:pt x="4" y="405"/>
                      </a:lnTo>
                      <a:lnTo>
                        <a:pt x="1" y="399"/>
                      </a:lnTo>
                      <a:lnTo>
                        <a:pt x="1" y="396"/>
                      </a:lnTo>
                      <a:lnTo>
                        <a:pt x="1" y="394"/>
                      </a:lnTo>
                      <a:lnTo>
                        <a:pt x="1" y="392"/>
                      </a:lnTo>
                      <a:lnTo>
                        <a:pt x="2" y="390"/>
                      </a:lnTo>
                      <a:lnTo>
                        <a:pt x="2" y="388"/>
                      </a:lnTo>
                      <a:lnTo>
                        <a:pt x="1" y="385"/>
                      </a:lnTo>
                      <a:lnTo>
                        <a:pt x="0" y="384"/>
                      </a:lnTo>
                      <a:lnTo>
                        <a:pt x="0" y="383"/>
                      </a:lnTo>
                      <a:lnTo>
                        <a:pt x="7" y="379"/>
                      </a:lnTo>
                      <a:lnTo>
                        <a:pt x="5" y="372"/>
                      </a:lnTo>
                      <a:lnTo>
                        <a:pt x="4" y="364"/>
                      </a:lnTo>
                      <a:lnTo>
                        <a:pt x="10" y="359"/>
                      </a:lnTo>
                      <a:lnTo>
                        <a:pt x="21" y="360"/>
                      </a:lnTo>
                      <a:lnTo>
                        <a:pt x="30" y="357"/>
                      </a:lnTo>
                      <a:lnTo>
                        <a:pt x="42" y="361"/>
                      </a:lnTo>
                      <a:lnTo>
                        <a:pt x="55" y="366"/>
                      </a:lnTo>
                      <a:lnTo>
                        <a:pt x="63" y="366"/>
                      </a:lnTo>
                      <a:lnTo>
                        <a:pt x="65" y="354"/>
                      </a:lnTo>
                      <a:lnTo>
                        <a:pt x="65" y="339"/>
                      </a:lnTo>
                      <a:lnTo>
                        <a:pt x="65" y="337"/>
                      </a:lnTo>
                      <a:lnTo>
                        <a:pt x="65" y="335"/>
                      </a:lnTo>
                      <a:lnTo>
                        <a:pt x="66" y="333"/>
                      </a:lnTo>
                      <a:lnTo>
                        <a:pt x="67" y="332"/>
                      </a:lnTo>
                      <a:lnTo>
                        <a:pt x="67" y="331"/>
                      </a:lnTo>
                      <a:lnTo>
                        <a:pt x="67" y="329"/>
                      </a:lnTo>
                      <a:lnTo>
                        <a:pt x="69" y="321"/>
                      </a:lnTo>
                      <a:lnTo>
                        <a:pt x="69" y="319"/>
                      </a:lnTo>
                      <a:lnTo>
                        <a:pt x="70" y="312"/>
                      </a:lnTo>
                      <a:lnTo>
                        <a:pt x="76" y="300"/>
                      </a:lnTo>
                      <a:lnTo>
                        <a:pt x="81" y="291"/>
                      </a:lnTo>
                      <a:lnTo>
                        <a:pt x="82" y="282"/>
                      </a:lnTo>
                      <a:lnTo>
                        <a:pt x="84" y="280"/>
                      </a:lnTo>
                      <a:lnTo>
                        <a:pt x="85" y="278"/>
                      </a:lnTo>
                      <a:lnTo>
                        <a:pt x="86" y="278"/>
                      </a:lnTo>
                      <a:lnTo>
                        <a:pt x="87" y="276"/>
                      </a:lnTo>
                      <a:lnTo>
                        <a:pt x="88" y="275"/>
                      </a:lnTo>
                      <a:lnTo>
                        <a:pt x="88" y="268"/>
                      </a:lnTo>
                      <a:lnTo>
                        <a:pt x="87" y="265"/>
                      </a:lnTo>
                      <a:lnTo>
                        <a:pt x="87" y="254"/>
                      </a:lnTo>
                      <a:lnTo>
                        <a:pt x="87" y="243"/>
                      </a:lnTo>
                      <a:lnTo>
                        <a:pt x="86" y="234"/>
                      </a:lnTo>
                      <a:lnTo>
                        <a:pt x="87" y="223"/>
                      </a:lnTo>
                      <a:lnTo>
                        <a:pt x="91" y="213"/>
                      </a:lnTo>
                      <a:lnTo>
                        <a:pt x="92" y="212"/>
                      </a:lnTo>
                      <a:lnTo>
                        <a:pt x="92" y="208"/>
                      </a:lnTo>
                      <a:lnTo>
                        <a:pt x="93" y="204"/>
                      </a:lnTo>
                      <a:lnTo>
                        <a:pt x="94" y="201"/>
                      </a:lnTo>
                      <a:lnTo>
                        <a:pt x="95" y="199"/>
                      </a:lnTo>
                      <a:lnTo>
                        <a:pt x="96" y="196"/>
                      </a:lnTo>
                      <a:lnTo>
                        <a:pt x="96" y="186"/>
                      </a:lnTo>
                      <a:lnTo>
                        <a:pt x="99" y="177"/>
                      </a:lnTo>
                      <a:lnTo>
                        <a:pt x="105" y="172"/>
                      </a:lnTo>
                      <a:lnTo>
                        <a:pt x="105" y="172"/>
                      </a:lnTo>
                      <a:lnTo>
                        <a:pt x="105" y="171"/>
                      </a:lnTo>
                      <a:lnTo>
                        <a:pt x="105" y="168"/>
                      </a:lnTo>
                      <a:lnTo>
                        <a:pt x="104" y="167"/>
                      </a:lnTo>
                      <a:lnTo>
                        <a:pt x="104" y="166"/>
                      </a:lnTo>
                      <a:lnTo>
                        <a:pt x="105" y="166"/>
                      </a:lnTo>
                      <a:lnTo>
                        <a:pt x="105" y="164"/>
                      </a:lnTo>
                      <a:lnTo>
                        <a:pt x="106" y="161"/>
                      </a:lnTo>
                      <a:lnTo>
                        <a:pt x="107" y="161"/>
                      </a:lnTo>
                      <a:lnTo>
                        <a:pt x="107" y="160"/>
                      </a:lnTo>
                      <a:lnTo>
                        <a:pt x="108" y="156"/>
                      </a:lnTo>
                      <a:lnTo>
                        <a:pt x="97" y="154"/>
                      </a:lnTo>
                      <a:lnTo>
                        <a:pt x="88" y="153"/>
                      </a:lnTo>
                      <a:lnTo>
                        <a:pt x="78" y="153"/>
                      </a:lnTo>
                      <a:lnTo>
                        <a:pt x="70" y="151"/>
                      </a:lnTo>
                      <a:lnTo>
                        <a:pt x="70" y="146"/>
                      </a:lnTo>
                      <a:lnTo>
                        <a:pt x="67" y="139"/>
                      </a:lnTo>
                      <a:lnTo>
                        <a:pt x="63" y="135"/>
                      </a:lnTo>
                      <a:lnTo>
                        <a:pt x="66" y="128"/>
                      </a:lnTo>
                      <a:lnTo>
                        <a:pt x="70" y="120"/>
                      </a:lnTo>
                      <a:lnTo>
                        <a:pt x="70" y="109"/>
                      </a:lnTo>
                      <a:lnTo>
                        <a:pt x="74" y="103"/>
                      </a:lnTo>
                      <a:lnTo>
                        <a:pt x="78" y="101"/>
                      </a:lnTo>
                      <a:lnTo>
                        <a:pt x="84" y="102"/>
                      </a:lnTo>
                      <a:lnTo>
                        <a:pt x="90" y="100"/>
                      </a:lnTo>
                      <a:lnTo>
                        <a:pt x="91" y="95"/>
                      </a:lnTo>
                      <a:lnTo>
                        <a:pt x="87" y="91"/>
                      </a:lnTo>
                      <a:lnTo>
                        <a:pt x="84" y="86"/>
                      </a:lnTo>
                      <a:lnTo>
                        <a:pt x="85" y="78"/>
                      </a:lnTo>
                      <a:lnTo>
                        <a:pt x="90" y="74"/>
                      </a:lnTo>
                      <a:lnTo>
                        <a:pt x="96" y="69"/>
                      </a:lnTo>
                      <a:lnTo>
                        <a:pt x="103" y="62"/>
                      </a:lnTo>
                      <a:lnTo>
                        <a:pt x="107" y="58"/>
                      </a:lnTo>
                      <a:lnTo>
                        <a:pt x="114" y="55"/>
                      </a:lnTo>
                      <a:lnTo>
                        <a:pt x="150" y="55"/>
                      </a:lnTo>
                      <a:lnTo>
                        <a:pt x="156" y="57"/>
                      </a:lnTo>
                      <a:lnTo>
                        <a:pt x="162" y="58"/>
                      </a:lnTo>
                      <a:lnTo>
                        <a:pt x="168" y="56"/>
                      </a:lnTo>
                      <a:lnTo>
                        <a:pt x="177" y="54"/>
                      </a:lnTo>
                      <a:lnTo>
                        <a:pt x="187" y="53"/>
                      </a:lnTo>
                      <a:lnTo>
                        <a:pt x="196" y="52"/>
                      </a:lnTo>
                      <a:lnTo>
                        <a:pt x="209" y="52"/>
                      </a:lnTo>
                      <a:lnTo>
                        <a:pt x="215" y="48"/>
                      </a:lnTo>
                      <a:lnTo>
                        <a:pt x="234" y="48"/>
                      </a:lnTo>
                      <a:lnTo>
                        <a:pt x="243" y="52"/>
                      </a:lnTo>
                      <a:lnTo>
                        <a:pt x="245" y="58"/>
                      </a:lnTo>
                      <a:lnTo>
                        <a:pt x="245" y="69"/>
                      </a:lnTo>
                      <a:lnTo>
                        <a:pt x="244" y="76"/>
                      </a:lnTo>
                      <a:lnTo>
                        <a:pt x="253" y="80"/>
                      </a:lnTo>
                      <a:lnTo>
                        <a:pt x="254" y="89"/>
                      </a:lnTo>
                      <a:lnTo>
                        <a:pt x="259" y="94"/>
                      </a:lnTo>
                      <a:lnTo>
                        <a:pt x="261" y="99"/>
                      </a:lnTo>
                      <a:lnTo>
                        <a:pt x="263" y="105"/>
                      </a:lnTo>
                      <a:lnTo>
                        <a:pt x="261" y="111"/>
                      </a:lnTo>
                      <a:lnTo>
                        <a:pt x="255" y="114"/>
                      </a:lnTo>
                      <a:lnTo>
                        <a:pt x="249" y="115"/>
                      </a:lnTo>
                      <a:lnTo>
                        <a:pt x="247" y="120"/>
                      </a:lnTo>
                      <a:lnTo>
                        <a:pt x="249" y="127"/>
                      </a:lnTo>
                      <a:lnTo>
                        <a:pt x="255" y="131"/>
                      </a:lnTo>
                      <a:lnTo>
                        <a:pt x="261" y="132"/>
                      </a:lnTo>
                      <a:lnTo>
                        <a:pt x="262" y="133"/>
                      </a:lnTo>
                      <a:lnTo>
                        <a:pt x="267" y="139"/>
                      </a:lnTo>
                      <a:lnTo>
                        <a:pt x="272" y="144"/>
                      </a:lnTo>
                      <a:lnTo>
                        <a:pt x="278" y="142"/>
                      </a:lnTo>
                      <a:lnTo>
                        <a:pt x="285" y="137"/>
                      </a:lnTo>
                      <a:lnTo>
                        <a:pt x="289" y="133"/>
                      </a:lnTo>
                      <a:lnTo>
                        <a:pt x="294" y="126"/>
                      </a:lnTo>
                      <a:lnTo>
                        <a:pt x="292" y="118"/>
                      </a:lnTo>
                      <a:lnTo>
                        <a:pt x="291" y="113"/>
                      </a:lnTo>
                      <a:lnTo>
                        <a:pt x="287" y="111"/>
                      </a:lnTo>
                      <a:lnTo>
                        <a:pt x="278" y="112"/>
                      </a:lnTo>
                      <a:lnTo>
                        <a:pt x="276" y="107"/>
                      </a:lnTo>
                      <a:lnTo>
                        <a:pt x="276" y="100"/>
                      </a:lnTo>
                      <a:lnTo>
                        <a:pt x="277" y="93"/>
                      </a:lnTo>
                      <a:lnTo>
                        <a:pt x="280" y="89"/>
                      </a:lnTo>
                      <a:lnTo>
                        <a:pt x="287" y="85"/>
                      </a:lnTo>
                      <a:lnTo>
                        <a:pt x="294" y="82"/>
                      </a:lnTo>
                      <a:lnTo>
                        <a:pt x="298" y="86"/>
                      </a:lnTo>
                      <a:lnTo>
                        <a:pt x="300" y="91"/>
                      </a:lnTo>
                      <a:lnTo>
                        <a:pt x="304" y="96"/>
                      </a:lnTo>
                      <a:lnTo>
                        <a:pt x="312" y="98"/>
                      </a:lnTo>
                      <a:lnTo>
                        <a:pt x="316" y="100"/>
                      </a:lnTo>
                      <a:lnTo>
                        <a:pt x="320" y="103"/>
                      </a:lnTo>
                      <a:lnTo>
                        <a:pt x="322" y="108"/>
                      </a:lnTo>
                      <a:lnTo>
                        <a:pt x="321" y="115"/>
                      </a:lnTo>
                      <a:lnTo>
                        <a:pt x="316" y="125"/>
                      </a:lnTo>
                      <a:lnTo>
                        <a:pt x="314" y="135"/>
                      </a:lnTo>
                      <a:lnTo>
                        <a:pt x="315" y="144"/>
                      </a:lnTo>
                      <a:lnTo>
                        <a:pt x="315" y="153"/>
                      </a:lnTo>
                      <a:lnTo>
                        <a:pt x="316" y="156"/>
                      </a:lnTo>
                      <a:lnTo>
                        <a:pt x="320" y="160"/>
                      </a:lnTo>
                      <a:lnTo>
                        <a:pt x="320" y="168"/>
                      </a:lnTo>
                      <a:lnTo>
                        <a:pt x="320" y="181"/>
                      </a:lnTo>
                      <a:lnTo>
                        <a:pt x="320" y="187"/>
                      </a:lnTo>
                      <a:lnTo>
                        <a:pt x="323" y="183"/>
                      </a:lnTo>
                      <a:lnTo>
                        <a:pt x="324" y="177"/>
                      </a:lnTo>
                      <a:lnTo>
                        <a:pt x="323" y="169"/>
                      </a:lnTo>
                      <a:lnTo>
                        <a:pt x="326" y="165"/>
                      </a:lnTo>
                      <a:lnTo>
                        <a:pt x="324" y="159"/>
                      </a:lnTo>
                      <a:lnTo>
                        <a:pt x="322" y="157"/>
                      </a:lnTo>
                      <a:lnTo>
                        <a:pt x="325" y="147"/>
                      </a:lnTo>
                      <a:lnTo>
                        <a:pt x="324" y="140"/>
                      </a:lnTo>
                      <a:lnTo>
                        <a:pt x="324" y="134"/>
                      </a:lnTo>
                      <a:lnTo>
                        <a:pt x="323" y="128"/>
                      </a:lnTo>
                      <a:lnTo>
                        <a:pt x="325" y="121"/>
                      </a:lnTo>
                      <a:lnTo>
                        <a:pt x="328" y="118"/>
                      </a:lnTo>
                      <a:lnTo>
                        <a:pt x="331" y="113"/>
                      </a:lnTo>
                      <a:lnTo>
                        <a:pt x="333" y="108"/>
                      </a:lnTo>
                      <a:lnTo>
                        <a:pt x="332" y="103"/>
                      </a:lnTo>
                      <a:lnTo>
                        <a:pt x="327" y="100"/>
                      </a:lnTo>
                      <a:lnTo>
                        <a:pt x="323" y="95"/>
                      </a:lnTo>
                      <a:lnTo>
                        <a:pt x="322" y="87"/>
                      </a:lnTo>
                      <a:lnTo>
                        <a:pt x="320" y="80"/>
                      </a:lnTo>
                      <a:lnTo>
                        <a:pt x="320" y="72"/>
                      </a:lnTo>
                      <a:lnTo>
                        <a:pt x="320" y="62"/>
                      </a:lnTo>
                      <a:lnTo>
                        <a:pt x="323" y="54"/>
                      </a:lnTo>
                      <a:lnTo>
                        <a:pt x="326" y="44"/>
                      </a:lnTo>
                      <a:lnTo>
                        <a:pt x="329" y="34"/>
                      </a:lnTo>
                      <a:lnTo>
                        <a:pt x="332" y="28"/>
                      </a:lnTo>
                      <a:lnTo>
                        <a:pt x="334" y="25"/>
                      </a:lnTo>
                      <a:lnTo>
                        <a:pt x="336" y="20"/>
                      </a:lnTo>
                      <a:lnTo>
                        <a:pt x="339" y="14"/>
                      </a:lnTo>
                      <a:lnTo>
                        <a:pt x="341" y="10"/>
                      </a:lnTo>
                      <a:lnTo>
                        <a:pt x="347" y="4"/>
                      </a:lnTo>
                      <a:lnTo>
                        <a:pt x="350" y="2"/>
                      </a:lnTo>
                      <a:lnTo>
                        <a:pt x="356" y="1"/>
                      </a:lnTo>
                      <a:lnTo>
                        <a:pt x="358" y="0"/>
                      </a:lnTo>
                      <a:close/>
                    </a:path>
                  </a:pathLst>
                </a:custGeom>
                <a:grpFill/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4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20" name="Freeform 31">
                  <a:extLst>
                    <a:ext uri="{FF2B5EF4-FFF2-40B4-BE49-F238E27FC236}">
                      <a16:creationId xmlns:a16="http://schemas.microsoft.com/office/drawing/2014/main" id="{118918C7-98A0-C19F-3ECC-9B88E516B22E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971520" y="2139950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7" y="7"/>
                    </a:cxn>
                    <a:cxn ang="0">
                      <a:pos x="2" y="10"/>
                    </a:cxn>
                    <a:cxn ang="0">
                      <a:pos x="0" y="9"/>
                    </a:cxn>
                    <a:cxn ang="0">
                      <a:pos x="0" y="5"/>
                    </a:cxn>
                    <a:cxn ang="0">
                      <a:pos x="1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7" h="10">
                      <a:moveTo>
                        <a:pt x="5" y="0"/>
                      </a:moveTo>
                      <a:lnTo>
                        <a:pt x="7" y="7"/>
                      </a:lnTo>
                      <a:lnTo>
                        <a:pt x="2" y="10"/>
                      </a:lnTo>
                      <a:lnTo>
                        <a:pt x="0" y="9"/>
                      </a:lnTo>
                      <a:lnTo>
                        <a:pt x="0" y="5"/>
                      </a:lnTo>
                      <a:lnTo>
                        <a:pt x="1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4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21" name="Freeform 33">
                  <a:extLst>
                    <a:ext uri="{FF2B5EF4-FFF2-40B4-BE49-F238E27FC236}">
                      <a16:creationId xmlns:a16="http://schemas.microsoft.com/office/drawing/2014/main" id="{6BA436CF-6952-45AF-58D1-8E8B7A621797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892145" y="2252663"/>
                  <a:ext cx="23813" cy="15875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15" y="2"/>
                    </a:cxn>
                    <a:cxn ang="0">
                      <a:pos x="10" y="4"/>
                    </a:cxn>
                    <a:cxn ang="0">
                      <a:pos x="6" y="5"/>
                    </a:cxn>
                    <a:cxn ang="0">
                      <a:pos x="6" y="8"/>
                    </a:cxn>
                    <a:cxn ang="0">
                      <a:pos x="3" y="10"/>
                    </a:cxn>
                    <a:cxn ang="0">
                      <a:pos x="0" y="9"/>
                    </a:cxn>
                    <a:cxn ang="0">
                      <a:pos x="1" y="5"/>
                    </a:cxn>
                    <a:cxn ang="0">
                      <a:pos x="6" y="1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15" h="10">
                      <a:moveTo>
                        <a:pt x="8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6" y="5"/>
                      </a:lnTo>
                      <a:lnTo>
                        <a:pt x="6" y="8"/>
                      </a:lnTo>
                      <a:lnTo>
                        <a:pt x="3" y="10"/>
                      </a:lnTo>
                      <a:lnTo>
                        <a:pt x="0" y="9"/>
                      </a:lnTo>
                      <a:lnTo>
                        <a:pt x="1" y="5"/>
                      </a:lnTo>
                      <a:lnTo>
                        <a:pt x="6" y="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4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22" name="Freeform 34">
                  <a:extLst>
                    <a:ext uri="{FF2B5EF4-FFF2-40B4-BE49-F238E27FC236}">
                      <a16:creationId xmlns:a16="http://schemas.microsoft.com/office/drawing/2014/main" id="{A4A100EE-2D43-85BD-358A-46C65FA84D3E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817533" y="2212975"/>
                  <a:ext cx="30163" cy="11113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15" y="1"/>
                    </a:cxn>
                    <a:cxn ang="0">
                      <a:pos x="19" y="3"/>
                    </a:cxn>
                    <a:cxn ang="0">
                      <a:pos x="19" y="5"/>
                    </a:cxn>
                    <a:cxn ang="0">
                      <a:pos x="15" y="6"/>
                    </a:cxn>
                    <a:cxn ang="0">
                      <a:pos x="6" y="6"/>
                    </a:cxn>
                    <a:cxn ang="0">
                      <a:pos x="3" y="7"/>
                    </a:cxn>
                    <a:cxn ang="0">
                      <a:pos x="0" y="7"/>
                    </a:cxn>
                    <a:cxn ang="0">
                      <a:pos x="0" y="3"/>
                    </a:cxn>
                    <a:cxn ang="0">
                      <a:pos x="4" y="0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19" h="7">
                      <a:moveTo>
                        <a:pt x="8" y="0"/>
                      </a:moveTo>
                      <a:lnTo>
                        <a:pt x="15" y="1"/>
                      </a:lnTo>
                      <a:lnTo>
                        <a:pt x="19" y="3"/>
                      </a:lnTo>
                      <a:lnTo>
                        <a:pt x="19" y="5"/>
                      </a:lnTo>
                      <a:lnTo>
                        <a:pt x="15" y="6"/>
                      </a:lnTo>
                      <a:lnTo>
                        <a:pt x="6" y="6"/>
                      </a:lnTo>
                      <a:lnTo>
                        <a:pt x="3" y="7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4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4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23" name="Freeform 35">
                  <a:extLst>
                    <a:ext uri="{FF2B5EF4-FFF2-40B4-BE49-F238E27FC236}">
                      <a16:creationId xmlns:a16="http://schemas.microsoft.com/office/drawing/2014/main" id="{4EE85353-4DCA-41C4-A945-C0D1849D7741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766733" y="2219325"/>
                  <a:ext cx="38100" cy="14288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12" y="1"/>
                    </a:cxn>
                    <a:cxn ang="0">
                      <a:pos x="23" y="1"/>
                    </a:cxn>
                    <a:cxn ang="0">
                      <a:pos x="24" y="3"/>
                    </a:cxn>
                    <a:cxn ang="0">
                      <a:pos x="20" y="4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9" y="7"/>
                    </a:cxn>
                    <a:cxn ang="0">
                      <a:pos x="5" y="7"/>
                    </a:cxn>
                    <a:cxn ang="0">
                      <a:pos x="3" y="9"/>
                    </a:cxn>
                    <a:cxn ang="0">
                      <a:pos x="0" y="5"/>
                    </a:cxn>
                    <a:cxn ang="0">
                      <a:pos x="3" y="1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24" h="9">
                      <a:moveTo>
                        <a:pt x="8" y="0"/>
                      </a:moveTo>
                      <a:lnTo>
                        <a:pt x="12" y="1"/>
                      </a:lnTo>
                      <a:lnTo>
                        <a:pt x="23" y="1"/>
                      </a:lnTo>
                      <a:lnTo>
                        <a:pt x="24" y="3"/>
                      </a:lnTo>
                      <a:lnTo>
                        <a:pt x="20" y="4"/>
                      </a:lnTo>
                      <a:lnTo>
                        <a:pt x="17" y="7"/>
                      </a:lnTo>
                      <a:lnTo>
                        <a:pt x="13" y="7"/>
                      </a:lnTo>
                      <a:lnTo>
                        <a:pt x="9" y="7"/>
                      </a:lnTo>
                      <a:lnTo>
                        <a:pt x="5" y="7"/>
                      </a:lnTo>
                      <a:lnTo>
                        <a:pt x="3" y="9"/>
                      </a:lnTo>
                      <a:lnTo>
                        <a:pt x="0" y="5"/>
                      </a:lnTo>
                      <a:lnTo>
                        <a:pt x="3" y="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4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24" name="Freeform 36">
                  <a:extLst>
                    <a:ext uri="{FF2B5EF4-FFF2-40B4-BE49-F238E27FC236}">
                      <a16:creationId xmlns:a16="http://schemas.microsoft.com/office/drawing/2014/main" id="{E48CCA33-616F-FDDF-CECE-6EFF7E3F5916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707995" y="2224088"/>
                  <a:ext cx="46038" cy="20638"/>
                </a:xfrm>
                <a:custGeom>
                  <a:avLst/>
                  <a:gdLst/>
                  <a:ahLst/>
                  <a:cxnLst>
                    <a:cxn ang="0">
                      <a:pos x="11" y="0"/>
                    </a:cxn>
                    <a:cxn ang="0">
                      <a:pos x="17" y="1"/>
                    </a:cxn>
                    <a:cxn ang="0">
                      <a:pos x="22" y="2"/>
                    </a:cxn>
                    <a:cxn ang="0">
                      <a:pos x="26" y="3"/>
                    </a:cxn>
                    <a:cxn ang="0">
                      <a:pos x="29" y="6"/>
                    </a:cxn>
                    <a:cxn ang="0">
                      <a:pos x="28" y="9"/>
                    </a:cxn>
                    <a:cxn ang="0">
                      <a:pos x="24" y="7"/>
                    </a:cxn>
                    <a:cxn ang="0">
                      <a:pos x="22" y="7"/>
                    </a:cxn>
                    <a:cxn ang="0">
                      <a:pos x="19" y="9"/>
                    </a:cxn>
                    <a:cxn ang="0">
                      <a:pos x="14" y="9"/>
                    </a:cxn>
                    <a:cxn ang="0">
                      <a:pos x="12" y="7"/>
                    </a:cxn>
                    <a:cxn ang="0">
                      <a:pos x="8" y="8"/>
                    </a:cxn>
                    <a:cxn ang="0">
                      <a:pos x="5" y="10"/>
                    </a:cxn>
                    <a:cxn ang="0">
                      <a:pos x="3" y="13"/>
                    </a:cxn>
                    <a:cxn ang="0">
                      <a:pos x="0" y="13"/>
                    </a:cxn>
                    <a:cxn ang="0">
                      <a:pos x="2" y="9"/>
                    </a:cxn>
                    <a:cxn ang="0">
                      <a:pos x="2" y="5"/>
                    </a:cxn>
                    <a:cxn ang="0">
                      <a:pos x="8" y="3"/>
                    </a:cxn>
                    <a:cxn ang="0">
                      <a:pos x="11" y="0"/>
                    </a:cxn>
                  </a:cxnLst>
                  <a:rect l="0" t="0" r="r" b="b"/>
                  <a:pathLst>
                    <a:path w="29" h="13">
                      <a:moveTo>
                        <a:pt x="11" y="0"/>
                      </a:moveTo>
                      <a:lnTo>
                        <a:pt x="17" y="1"/>
                      </a:lnTo>
                      <a:lnTo>
                        <a:pt x="22" y="2"/>
                      </a:lnTo>
                      <a:lnTo>
                        <a:pt x="26" y="3"/>
                      </a:lnTo>
                      <a:lnTo>
                        <a:pt x="29" y="6"/>
                      </a:lnTo>
                      <a:lnTo>
                        <a:pt x="28" y="9"/>
                      </a:lnTo>
                      <a:lnTo>
                        <a:pt x="24" y="7"/>
                      </a:lnTo>
                      <a:lnTo>
                        <a:pt x="22" y="7"/>
                      </a:lnTo>
                      <a:lnTo>
                        <a:pt x="19" y="9"/>
                      </a:lnTo>
                      <a:lnTo>
                        <a:pt x="14" y="9"/>
                      </a:lnTo>
                      <a:lnTo>
                        <a:pt x="12" y="7"/>
                      </a:lnTo>
                      <a:lnTo>
                        <a:pt x="8" y="8"/>
                      </a:lnTo>
                      <a:lnTo>
                        <a:pt x="5" y="10"/>
                      </a:lnTo>
                      <a:lnTo>
                        <a:pt x="3" y="13"/>
                      </a:lnTo>
                      <a:lnTo>
                        <a:pt x="0" y="13"/>
                      </a:lnTo>
                      <a:lnTo>
                        <a:pt x="2" y="9"/>
                      </a:lnTo>
                      <a:lnTo>
                        <a:pt x="2" y="5"/>
                      </a:lnTo>
                      <a:lnTo>
                        <a:pt x="8" y="3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4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26" name="Freeform 37">
                  <a:extLst>
                    <a:ext uri="{FF2B5EF4-FFF2-40B4-BE49-F238E27FC236}">
                      <a16:creationId xmlns:a16="http://schemas.microsoft.com/office/drawing/2014/main" id="{CC62ECFC-B4C3-2CC6-2558-289152B938EA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685770" y="2235200"/>
                  <a:ext cx="15875" cy="11113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9" y="2"/>
                    </a:cxn>
                    <a:cxn ang="0">
                      <a:pos x="10" y="5"/>
                    </a:cxn>
                    <a:cxn ang="0">
                      <a:pos x="5" y="5"/>
                    </a:cxn>
                    <a:cxn ang="0">
                      <a:pos x="3" y="7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10" h="7">
                      <a:moveTo>
                        <a:pt x="6" y="0"/>
                      </a:moveTo>
                      <a:lnTo>
                        <a:pt x="9" y="2"/>
                      </a:lnTo>
                      <a:lnTo>
                        <a:pt x="10" y="5"/>
                      </a:lnTo>
                      <a:lnTo>
                        <a:pt x="5" y="5"/>
                      </a:lnTo>
                      <a:lnTo>
                        <a:pt x="3" y="7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4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27" name="Freeform 38">
                  <a:extLst>
                    <a:ext uri="{FF2B5EF4-FFF2-40B4-BE49-F238E27FC236}">
                      <a16:creationId xmlns:a16="http://schemas.microsoft.com/office/drawing/2014/main" id="{C96A6A91-8EF5-6BD6-008B-974D5F0B5B28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627033" y="2238375"/>
                  <a:ext cx="47625" cy="14288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13" y="2"/>
                    </a:cxn>
                    <a:cxn ang="0">
                      <a:pos x="27" y="2"/>
                    </a:cxn>
                    <a:cxn ang="0">
                      <a:pos x="30" y="2"/>
                    </a:cxn>
                    <a:cxn ang="0">
                      <a:pos x="28" y="5"/>
                    </a:cxn>
                    <a:cxn ang="0">
                      <a:pos x="23" y="6"/>
                    </a:cxn>
                    <a:cxn ang="0">
                      <a:pos x="20" y="6"/>
                    </a:cxn>
                    <a:cxn ang="0">
                      <a:pos x="14" y="7"/>
                    </a:cxn>
                    <a:cxn ang="0">
                      <a:pos x="10" y="6"/>
                    </a:cxn>
                    <a:cxn ang="0">
                      <a:pos x="7" y="6"/>
                    </a:cxn>
                    <a:cxn ang="0">
                      <a:pos x="5" y="9"/>
                    </a:cxn>
                    <a:cxn ang="0">
                      <a:pos x="0" y="9"/>
                    </a:cxn>
                    <a:cxn ang="0">
                      <a:pos x="2" y="4"/>
                    </a:cxn>
                    <a:cxn ang="0">
                      <a:pos x="5" y="1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30" h="9">
                      <a:moveTo>
                        <a:pt x="8" y="0"/>
                      </a:moveTo>
                      <a:lnTo>
                        <a:pt x="13" y="2"/>
                      </a:lnTo>
                      <a:lnTo>
                        <a:pt x="27" y="2"/>
                      </a:lnTo>
                      <a:lnTo>
                        <a:pt x="30" y="2"/>
                      </a:lnTo>
                      <a:lnTo>
                        <a:pt x="28" y="5"/>
                      </a:lnTo>
                      <a:lnTo>
                        <a:pt x="23" y="6"/>
                      </a:lnTo>
                      <a:lnTo>
                        <a:pt x="20" y="6"/>
                      </a:lnTo>
                      <a:lnTo>
                        <a:pt x="14" y="7"/>
                      </a:lnTo>
                      <a:lnTo>
                        <a:pt x="10" y="6"/>
                      </a:lnTo>
                      <a:lnTo>
                        <a:pt x="7" y="6"/>
                      </a:lnTo>
                      <a:lnTo>
                        <a:pt x="5" y="9"/>
                      </a:lnTo>
                      <a:lnTo>
                        <a:pt x="0" y="9"/>
                      </a:lnTo>
                      <a:lnTo>
                        <a:pt x="2" y="4"/>
                      </a:lnTo>
                      <a:lnTo>
                        <a:pt x="5" y="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4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31" name="Freeform 39">
                  <a:extLst>
                    <a:ext uri="{FF2B5EF4-FFF2-40B4-BE49-F238E27FC236}">
                      <a16:creationId xmlns:a16="http://schemas.microsoft.com/office/drawing/2014/main" id="{C3FAED62-218B-E5FB-3F21-FD2A97B32DFB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557183" y="2249488"/>
                  <a:ext cx="55563" cy="15875"/>
                </a:xfrm>
                <a:custGeom>
                  <a:avLst/>
                  <a:gdLst/>
                  <a:ahLst/>
                  <a:cxnLst>
                    <a:cxn ang="0">
                      <a:pos x="33" y="0"/>
                    </a:cxn>
                    <a:cxn ang="0">
                      <a:pos x="35" y="2"/>
                    </a:cxn>
                    <a:cxn ang="0">
                      <a:pos x="33" y="5"/>
                    </a:cxn>
                    <a:cxn ang="0">
                      <a:pos x="31" y="7"/>
                    </a:cxn>
                    <a:cxn ang="0">
                      <a:pos x="27" y="7"/>
                    </a:cxn>
                    <a:cxn ang="0">
                      <a:pos x="23" y="9"/>
                    </a:cxn>
                    <a:cxn ang="0">
                      <a:pos x="8" y="9"/>
                    </a:cxn>
                    <a:cxn ang="0">
                      <a:pos x="2" y="10"/>
                    </a:cxn>
                    <a:cxn ang="0">
                      <a:pos x="0" y="8"/>
                    </a:cxn>
                    <a:cxn ang="0">
                      <a:pos x="2" y="6"/>
                    </a:cxn>
                    <a:cxn ang="0">
                      <a:pos x="6" y="4"/>
                    </a:cxn>
                    <a:cxn ang="0">
                      <a:pos x="12" y="4"/>
                    </a:cxn>
                    <a:cxn ang="0">
                      <a:pos x="17" y="4"/>
                    </a:cxn>
                    <a:cxn ang="0">
                      <a:pos x="23" y="4"/>
                    </a:cxn>
                    <a:cxn ang="0">
                      <a:pos x="26" y="2"/>
                    </a:cxn>
                    <a:cxn ang="0">
                      <a:pos x="33" y="0"/>
                    </a:cxn>
                  </a:cxnLst>
                  <a:rect l="0" t="0" r="r" b="b"/>
                  <a:pathLst>
                    <a:path w="35" h="10">
                      <a:moveTo>
                        <a:pt x="33" y="0"/>
                      </a:moveTo>
                      <a:lnTo>
                        <a:pt x="35" y="2"/>
                      </a:lnTo>
                      <a:lnTo>
                        <a:pt x="33" y="5"/>
                      </a:lnTo>
                      <a:lnTo>
                        <a:pt x="31" y="7"/>
                      </a:lnTo>
                      <a:lnTo>
                        <a:pt x="27" y="7"/>
                      </a:lnTo>
                      <a:lnTo>
                        <a:pt x="23" y="9"/>
                      </a:lnTo>
                      <a:lnTo>
                        <a:pt x="8" y="9"/>
                      </a:lnTo>
                      <a:lnTo>
                        <a:pt x="2" y="10"/>
                      </a:lnTo>
                      <a:lnTo>
                        <a:pt x="0" y="8"/>
                      </a:lnTo>
                      <a:lnTo>
                        <a:pt x="2" y="6"/>
                      </a:lnTo>
                      <a:lnTo>
                        <a:pt x="6" y="4"/>
                      </a:lnTo>
                      <a:lnTo>
                        <a:pt x="12" y="4"/>
                      </a:lnTo>
                      <a:lnTo>
                        <a:pt x="17" y="4"/>
                      </a:lnTo>
                      <a:lnTo>
                        <a:pt x="23" y="4"/>
                      </a:lnTo>
                      <a:lnTo>
                        <a:pt x="26" y="2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grpFill/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4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32" name="Freeform 40">
                  <a:extLst>
                    <a:ext uri="{FF2B5EF4-FFF2-40B4-BE49-F238E27FC236}">
                      <a16:creationId xmlns:a16="http://schemas.microsoft.com/office/drawing/2014/main" id="{39FF64ED-C516-280D-4C20-FEB6BB26FF67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549245" y="2270125"/>
                  <a:ext cx="11113" cy="11113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7" y="0"/>
                    </a:cxn>
                    <a:cxn ang="0">
                      <a:pos x="7" y="2"/>
                    </a:cxn>
                    <a:cxn ang="0">
                      <a:pos x="4" y="3"/>
                    </a:cxn>
                    <a:cxn ang="0">
                      <a:pos x="4" y="6"/>
                    </a:cxn>
                    <a:cxn ang="0">
                      <a:pos x="2" y="7"/>
                    </a:cxn>
                    <a:cxn ang="0">
                      <a:pos x="0" y="3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7" h="7">
                      <a:moveTo>
                        <a:pt x="1" y="0"/>
                      </a:moveTo>
                      <a:lnTo>
                        <a:pt x="7" y="0"/>
                      </a:lnTo>
                      <a:lnTo>
                        <a:pt x="7" y="2"/>
                      </a:lnTo>
                      <a:lnTo>
                        <a:pt x="4" y="3"/>
                      </a:lnTo>
                      <a:lnTo>
                        <a:pt x="4" y="6"/>
                      </a:lnTo>
                      <a:lnTo>
                        <a:pt x="2" y="7"/>
                      </a:lnTo>
                      <a:lnTo>
                        <a:pt x="0" y="3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4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38" name="Freeform 41">
                  <a:extLst>
                    <a:ext uri="{FF2B5EF4-FFF2-40B4-BE49-F238E27FC236}">
                      <a16:creationId xmlns:a16="http://schemas.microsoft.com/office/drawing/2014/main" id="{C4E4F7AC-0A93-D30C-CDAB-868880E68969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500033" y="2278063"/>
                  <a:ext cx="42863" cy="30163"/>
                </a:xfrm>
                <a:custGeom>
                  <a:avLst/>
                  <a:gdLst/>
                  <a:ahLst/>
                  <a:cxnLst>
                    <a:cxn ang="0">
                      <a:pos x="11" y="0"/>
                    </a:cxn>
                    <a:cxn ang="0">
                      <a:pos x="13" y="0"/>
                    </a:cxn>
                    <a:cxn ang="0">
                      <a:pos x="15" y="3"/>
                    </a:cxn>
                    <a:cxn ang="0">
                      <a:pos x="18" y="6"/>
                    </a:cxn>
                    <a:cxn ang="0">
                      <a:pos x="24" y="7"/>
                    </a:cxn>
                    <a:cxn ang="0">
                      <a:pos x="27" y="8"/>
                    </a:cxn>
                    <a:cxn ang="0">
                      <a:pos x="24" y="10"/>
                    </a:cxn>
                    <a:cxn ang="0">
                      <a:pos x="20" y="10"/>
                    </a:cxn>
                    <a:cxn ang="0">
                      <a:pos x="16" y="10"/>
                    </a:cxn>
                    <a:cxn ang="0">
                      <a:pos x="12" y="10"/>
                    </a:cxn>
                    <a:cxn ang="0">
                      <a:pos x="11" y="13"/>
                    </a:cxn>
                    <a:cxn ang="0">
                      <a:pos x="16" y="13"/>
                    </a:cxn>
                    <a:cxn ang="0">
                      <a:pos x="17" y="18"/>
                    </a:cxn>
                    <a:cxn ang="0">
                      <a:pos x="13" y="19"/>
                    </a:cxn>
                    <a:cxn ang="0">
                      <a:pos x="4" y="16"/>
                    </a:cxn>
                    <a:cxn ang="0">
                      <a:pos x="0" y="13"/>
                    </a:cxn>
                    <a:cxn ang="0">
                      <a:pos x="0" y="10"/>
                    </a:cxn>
                    <a:cxn ang="0">
                      <a:pos x="2" y="6"/>
                    </a:cxn>
                    <a:cxn ang="0">
                      <a:pos x="9" y="3"/>
                    </a:cxn>
                    <a:cxn ang="0">
                      <a:pos x="11" y="0"/>
                    </a:cxn>
                  </a:cxnLst>
                  <a:rect l="0" t="0" r="r" b="b"/>
                  <a:pathLst>
                    <a:path w="27" h="19">
                      <a:moveTo>
                        <a:pt x="11" y="0"/>
                      </a:moveTo>
                      <a:lnTo>
                        <a:pt x="13" y="0"/>
                      </a:lnTo>
                      <a:lnTo>
                        <a:pt x="15" y="3"/>
                      </a:lnTo>
                      <a:lnTo>
                        <a:pt x="18" y="6"/>
                      </a:lnTo>
                      <a:lnTo>
                        <a:pt x="24" y="7"/>
                      </a:lnTo>
                      <a:lnTo>
                        <a:pt x="27" y="8"/>
                      </a:lnTo>
                      <a:lnTo>
                        <a:pt x="24" y="10"/>
                      </a:lnTo>
                      <a:lnTo>
                        <a:pt x="20" y="10"/>
                      </a:lnTo>
                      <a:lnTo>
                        <a:pt x="16" y="10"/>
                      </a:lnTo>
                      <a:lnTo>
                        <a:pt x="12" y="10"/>
                      </a:lnTo>
                      <a:lnTo>
                        <a:pt x="11" y="13"/>
                      </a:lnTo>
                      <a:lnTo>
                        <a:pt x="16" y="13"/>
                      </a:lnTo>
                      <a:lnTo>
                        <a:pt x="17" y="18"/>
                      </a:lnTo>
                      <a:lnTo>
                        <a:pt x="13" y="19"/>
                      </a:lnTo>
                      <a:lnTo>
                        <a:pt x="4" y="16"/>
                      </a:lnTo>
                      <a:lnTo>
                        <a:pt x="0" y="13"/>
                      </a:lnTo>
                      <a:lnTo>
                        <a:pt x="0" y="10"/>
                      </a:lnTo>
                      <a:lnTo>
                        <a:pt x="2" y="6"/>
                      </a:lnTo>
                      <a:lnTo>
                        <a:pt x="9" y="3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4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/>
                    <a:ea typeface="+mn-ea"/>
                    <a:cs typeface="Arial" charset="0"/>
                  </a:endParaRPr>
                </a:p>
              </p:txBody>
            </p:sp>
          </p:grpSp>
          <p:grpSp>
            <p:nvGrpSpPr>
              <p:cNvPr id="113" name="Bremen">
                <a:extLst>
                  <a:ext uri="{FF2B5EF4-FFF2-40B4-BE49-F238E27FC236}">
                    <a16:creationId xmlns:a16="http://schemas.microsoft.com/office/drawing/2014/main" id="{1BC55F00-0315-031B-D07B-2221736F876B}"/>
                  </a:ext>
                </a:extLst>
              </p:cNvPr>
              <p:cNvGrpSpPr/>
              <p:nvPr/>
            </p:nvGrpSpPr>
            <p:grpSpPr bwMode="gray">
              <a:xfrm>
                <a:off x="13864757" y="2280747"/>
                <a:ext cx="144754" cy="367566"/>
                <a:chOff x="7188565" y="2767564"/>
                <a:chExt cx="147721" cy="367255"/>
              </a:xfrm>
              <a:grpFill/>
            </p:grpSpPr>
            <p:sp>
              <p:nvSpPr>
                <p:cNvPr id="114" name="Bremerhaven (Bremen)">
                  <a:extLst>
                    <a:ext uri="{FF2B5EF4-FFF2-40B4-BE49-F238E27FC236}">
                      <a16:creationId xmlns:a16="http://schemas.microsoft.com/office/drawing/2014/main" id="{0D74DC2F-065E-9DDF-3C56-624C56445534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7188565" y="2767564"/>
                  <a:ext cx="61550" cy="63603"/>
                </a:xfrm>
                <a:custGeom>
                  <a:avLst/>
                  <a:gdLst/>
                  <a:ahLst/>
                  <a:cxnLst>
                    <a:cxn ang="0">
                      <a:pos x="17" y="0"/>
                    </a:cxn>
                    <a:cxn ang="0">
                      <a:pos x="22" y="0"/>
                    </a:cxn>
                    <a:cxn ang="0">
                      <a:pos x="26" y="4"/>
                    </a:cxn>
                    <a:cxn ang="0">
                      <a:pos x="30" y="6"/>
                    </a:cxn>
                    <a:cxn ang="0">
                      <a:pos x="29" y="12"/>
                    </a:cxn>
                    <a:cxn ang="0">
                      <a:pos x="27" y="15"/>
                    </a:cxn>
                    <a:cxn ang="0">
                      <a:pos x="26" y="21"/>
                    </a:cxn>
                    <a:cxn ang="0">
                      <a:pos x="27" y="26"/>
                    </a:cxn>
                    <a:cxn ang="0">
                      <a:pos x="26" y="30"/>
                    </a:cxn>
                    <a:cxn ang="0">
                      <a:pos x="21" y="31"/>
                    </a:cxn>
                    <a:cxn ang="0">
                      <a:pos x="16" y="31"/>
                    </a:cxn>
                    <a:cxn ang="0">
                      <a:pos x="11" y="30"/>
                    </a:cxn>
                    <a:cxn ang="0">
                      <a:pos x="10" y="25"/>
                    </a:cxn>
                    <a:cxn ang="0">
                      <a:pos x="5" y="22"/>
                    </a:cxn>
                    <a:cxn ang="0">
                      <a:pos x="1" y="17"/>
                    </a:cxn>
                    <a:cxn ang="0">
                      <a:pos x="0" y="9"/>
                    </a:cxn>
                    <a:cxn ang="0">
                      <a:pos x="5" y="8"/>
                    </a:cxn>
                    <a:cxn ang="0">
                      <a:pos x="8" y="6"/>
                    </a:cxn>
                    <a:cxn ang="0">
                      <a:pos x="12" y="2"/>
                    </a:cxn>
                    <a:cxn ang="0">
                      <a:pos x="17" y="0"/>
                    </a:cxn>
                  </a:cxnLst>
                  <a:rect l="0" t="0" r="r" b="b"/>
                  <a:pathLst>
                    <a:path w="30" h="31">
                      <a:moveTo>
                        <a:pt x="17" y="0"/>
                      </a:moveTo>
                      <a:lnTo>
                        <a:pt x="22" y="0"/>
                      </a:lnTo>
                      <a:lnTo>
                        <a:pt x="26" y="4"/>
                      </a:lnTo>
                      <a:lnTo>
                        <a:pt x="30" y="6"/>
                      </a:lnTo>
                      <a:lnTo>
                        <a:pt x="29" y="12"/>
                      </a:lnTo>
                      <a:lnTo>
                        <a:pt x="27" y="15"/>
                      </a:lnTo>
                      <a:lnTo>
                        <a:pt x="26" y="21"/>
                      </a:lnTo>
                      <a:lnTo>
                        <a:pt x="27" y="26"/>
                      </a:lnTo>
                      <a:lnTo>
                        <a:pt x="26" y="30"/>
                      </a:lnTo>
                      <a:lnTo>
                        <a:pt x="21" y="31"/>
                      </a:lnTo>
                      <a:lnTo>
                        <a:pt x="16" y="31"/>
                      </a:lnTo>
                      <a:lnTo>
                        <a:pt x="11" y="30"/>
                      </a:lnTo>
                      <a:lnTo>
                        <a:pt x="10" y="25"/>
                      </a:lnTo>
                      <a:lnTo>
                        <a:pt x="5" y="22"/>
                      </a:lnTo>
                      <a:lnTo>
                        <a:pt x="1" y="17"/>
                      </a:lnTo>
                      <a:lnTo>
                        <a:pt x="0" y="9"/>
                      </a:lnTo>
                      <a:lnTo>
                        <a:pt x="5" y="8"/>
                      </a:lnTo>
                      <a:lnTo>
                        <a:pt x="8" y="6"/>
                      </a:lnTo>
                      <a:lnTo>
                        <a:pt x="12" y="2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grpFill/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4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/>
                    <a:ea typeface="+mn-ea"/>
                    <a:cs typeface="Arial" charset="0"/>
                  </a:endParaRPr>
                </a:p>
              </p:txBody>
            </p:sp>
            <p:sp>
              <p:nvSpPr>
                <p:cNvPr id="115" name="Bremen">
                  <a:extLst>
                    <a:ext uri="{FF2B5EF4-FFF2-40B4-BE49-F238E27FC236}">
                      <a16:creationId xmlns:a16="http://schemas.microsoft.com/office/drawing/2014/main" id="{9CF13912-AFE0-0BBE-4F3B-67ADA8D1E4B6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7190616" y="3026078"/>
                  <a:ext cx="145670" cy="108741"/>
                </a:xfrm>
                <a:custGeom>
                  <a:avLst/>
                  <a:gdLst/>
                  <a:ahLst/>
                  <a:cxnLst>
                    <a:cxn ang="0">
                      <a:pos x="13" y="0"/>
                    </a:cxn>
                    <a:cxn ang="0">
                      <a:pos x="20" y="2"/>
                    </a:cxn>
                    <a:cxn ang="0">
                      <a:pos x="24" y="7"/>
                    </a:cxn>
                    <a:cxn ang="0">
                      <a:pos x="33" y="12"/>
                    </a:cxn>
                    <a:cxn ang="0">
                      <a:pos x="38" y="16"/>
                    </a:cxn>
                    <a:cxn ang="0">
                      <a:pos x="42" y="19"/>
                    </a:cxn>
                    <a:cxn ang="0">
                      <a:pos x="53" y="19"/>
                    </a:cxn>
                    <a:cxn ang="0">
                      <a:pos x="57" y="20"/>
                    </a:cxn>
                    <a:cxn ang="0">
                      <a:pos x="62" y="27"/>
                    </a:cxn>
                    <a:cxn ang="0">
                      <a:pos x="68" y="33"/>
                    </a:cxn>
                    <a:cxn ang="0">
                      <a:pos x="71" y="41"/>
                    </a:cxn>
                    <a:cxn ang="0">
                      <a:pos x="68" y="48"/>
                    </a:cxn>
                    <a:cxn ang="0">
                      <a:pos x="62" y="52"/>
                    </a:cxn>
                    <a:cxn ang="0">
                      <a:pos x="55" y="53"/>
                    </a:cxn>
                    <a:cxn ang="0">
                      <a:pos x="43" y="53"/>
                    </a:cxn>
                    <a:cxn ang="0">
                      <a:pos x="36" y="50"/>
                    </a:cxn>
                    <a:cxn ang="0">
                      <a:pos x="26" y="46"/>
                    </a:cxn>
                    <a:cxn ang="0">
                      <a:pos x="19" y="40"/>
                    </a:cxn>
                    <a:cxn ang="0">
                      <a:pos x="17" y="28"/>
                    </a:cxn>
                    <a:cxn ang="0">
                      <a:pos x="15" y="19"/>
                    </a:cxn>
                    <a:cxn ang="0">
                      <a:pos x="11" y="13"/>
                    </a:cxn>
                    <a:cxn ang="0">
                      <a:pos x="7" y="7"/>
                    </a:cxn>
                    <a:cxn ang="0">
                      <a:pos x="2" y="4"/>
                    </a:cxn>
                    <a:cxn ang="0">
                      <a:pos x="0" y="1"/>
                    </a:cxn>
                    <a:cxn ang="0">
                      <a:pos x="7" y="1"/>
                    </a:cxn>
                    <a:cxn ang="0">
                      <a:pos x="13" y="0"/>
                    </a:cxn>
                  </a:cxnLst>
                  <a:rect l="0" t="0" r="r" b="b"/>
                  <a:pathLst>
                    <a:path w="71" h="53">
                      <a:moveTo>
                        <a:pt x="13" y="0"/>
                      </a:moveTo>
                      <a:lnTo>
                        <a:pt x="20" y="2"/>
                      </a:lnTo>
                      <a:lnTo>
                        <a:pt x="24" y="7"/>
                      </a:lnTo>
                      <a:lnTo>
                        <a:pt x="33" y="12"/>
                      </a:lnTo>
                      <a:lnTo>
                        <a:pt x="38" y="16"/>
                      </a:lnTo>
                      <a:lnTo>
                        <a:pt x="42" y="19"/>
                      </a:lnTo>
                      <a:lnTo>
                        <a:pt x="53" y="19"/>
                      </a:lnTo>
                      <a:lnTo>
                        <a:pt x="57" y="20"/>
                      </a:lnTo>
                      <a:lnTo>
                        <a:pt x="62" y="27"/>
                      </a:lnTo>
                      <a:lnTo>
                        <a:pt x="68" y="33"/>
                      </a:lnTo>
                      <a:lnTo>
                        <a:pt x="71" y="41"/>
                      </a:lnTo>
                      <a:lnTo>
                        <a:pt x="68" y="48"/>
                      </a:lnTo>
                      <a:lnTo>
                        <a:pt x="62" y="52"/>
                      </a:lnTo>
                      <a:lnTo>
                        <a:pt x="55" y="53"/>
                      </a:lnTo>
                      <a:lnTo>
                        <a:pt x="43" y="53"/>
                      </a:lnTo>
                      <a:lnTo>
                        <a:pt x="36" y="50"/>
                      </a:lnTo>
                      <a:lnTo>
                        <a:pt x="26" y="46"/>
                      </a:lnTo>
                      <a:lnTo>
                        <a:pt x="19" y="40"/>
                      </a:lnTo>
                      <a:lnTo>
                        <a:pt x="17" y="28"/>
                      </a:lnTo>
                      <a:lnTo>
                        <a:pt x="15" y="19"/>
                      </a:lnTo>
                      <a:lnTo>
                        <a:pt x="11" y="13"/>
                      </a:lnTo>
                      <a:lnTo>
                        <a:pt x="7" y="7"/>
                      </a:lnTo>
                      <a:lnTo>
                        <a:pt x="2" y="4"/>
                      </a:lnTo>
                      <a:lnTo>
                        <a:pt x="0" y="1"/>
                      </a:lnTo>
                      <a:lnTo>
                        <a:pt x="7" y="1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4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/>
                    <a:ea typeface="+mn-ea"/>
                    <a:cs typeface="Arial" charset="0"/>
                  </a:endParaRPr>
                </a:p>
              </p:txBody>
            </p:sp>
          </p:grpSp>
        </p:grpSp>
        <p:grpSp>
          <p:nvGrpSpPr>
            <p:cNvPr id="148" name="Gruppieren 147">
              <a:extLst>
                <a:ext uri="{FF2B5EF4-FFF2-40B4-BE49-F238E27FC236}">
                  <a16:creationId xmlns:a16="http://schemas.microsoft.com/office/drawing/2014/main" id="{48AAC607-FFF5-4D3E-0FC7-A4DC8B83652E}"/>
                </a:ext>
              </a:extLst>
            </p:cNvPr>
            <p:cNvGrpSpPr/>
            <p:nvPr/>
          </p:nvGrpSpPr>
          <p:grpSpPr bwMode="gray">
            <a:xfrm>
              <a:off x="9912089" y="623471"/>
              <a:ext cx="1709712" cy="1029855"/>
              <a:chOff x="10184318" y="835260"/>
              <a:chExt cx="1366885" cy="823351"/>
            </a:xfrm>
          </p:grpSpPr>
          <p:sp>
            <p:nvSpPr>
              <p:cNvPr id="143" name="Rectangle 5">
                <a:extLst>
                  <a:ext uri="{FF2B5EF4-FFF2-40B4-BE49-F238E27FC236}">
                    <a16:creationId xmlns:a16="http://schemas.microsoft.com/office/drawing/2014/main" id="{DDF8E4F9-EBB8-E893-7ABF-9EE032863E3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1059529" y="1378315"/>
                <a:ext cx="91210" cy="9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lIns="0" tIns="0" rIns="0" bIns="0" anchor="ctr">
                <a:noAutofit/>
              </a:bodyPr>
              <a:lstStyle>
                <a:lvl1pPr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defRPr>
                    <a:solidFill>
                      <a:srgbClr val="242E5A"/>
                    </a:solidFill>
                    <a:latin typeface="Arial" charset="0"/>
                  </a:defRPr>
                </a:lvl1pPr>
                <a:lvl2pPr marL="742950" indent="-28575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chemeClr val="bg2"/>
                  </a:buClr>
                  <a:buSzPct val="80000"/>
                  <a:buChar char="n"/>
                  <a:defRPr>
                    <a:solidFill>
                      <a:srgbClr val="242E5A"/>
                    </a:solidFill>
                    <a:latin typeface="Arial" charset="0"/>
                  </a:defRPr>
                </a:lvl2pPr>
                <a:lvl3pPr marL="1143000" indent="-22860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defRPr>
                    <a:solidFill>
                      <a:srgbClr val="242E5A"/>
                    </a:solidFill>
                    <a:latin typeface="Arial" charset="0"/>
                  </a:defRPr>
                </a:lvl3pPr>
                <a:lvl4pPr marL="1600200" indent="-22860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chemeClr val="bg2"/>
                  </a:buClr>
                  <a:buSzPct val="80000"/>
                  <a:buChar char="n"/>
                  <a:defRPr>
                    <a:solidFill>
                      <a:srgbClr val="242E5A"/>
                    </a:solidFill>
                    <a:latin typeface="Arial" charset="0"/>
                  </a:defRPr>
                </a:lvl4pPr>
                <a:lvl5pPr marL="2057400" indent="-22860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defRPr>
                    <a:solidFill>
                      <a:srgbClr val="242E5A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§"/>
                  <a:tabLst/>
                  <a:defRPr/>
                </a:pPr>
                <a:endParaRPr kumimoji="0" lang="de-DE" altLang="de-DE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endParaRPr>
              </a:p>
            </p:txBody>
          </p:sp>
          <p:sp>
            <p:nvSpPr>
              <p:cNvPr id="144" name="Rectangle 6">
                <a:extLst>
                  <a:ext uri="{FF2B5EF4-FFF2-40B4-BE49-F238E27FC236}">
                    <a16:creationId xmlns:a16="http://schemas.microsoft.com/office/drawing/2014/main" id="{A16ACDDD-7220-5474-2851-F6A46F19868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1409290" y="1453119"/>
                <a:ext cx="91210" cy="9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lIns="0" tIns="0" rIns="0" bIns="0" anchor="ctr">
                <a:noAutofit/>
              </a:bodyPr>
              <a:lstStyle>
                <a:lvl1pPr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defRPr>
                    <a:solidFill>
                      <a:srgbClr val="242E5A"/>
                    </a:solidFill>
                    <a:latin typeface="Arial" charset="0"/>
                  </a:defRPr>
                </a:lvl1pPr>
                <a:lvl2pPr marL="742950" indent="-28575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chemeClr val="bg2"/>
                  </a:buClr>
                  <a:buSzPct val="80000"/>
                  <a:buChar char="n"/>
                  <a:defRPr>
                    <a:solidFill>
                      <a:srgbClr val="242E5A"/>
                    </a:solidFill>
                    <a:latin typeface="Arial" charset="0"/>
                  </a:defRPr>
                </a:lvl2pPr>
                <a:lvl3pPr marL="1143000" indent="-22860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defRPr>
                    <a:solidFill>
                      <a:srgbClr val="242E5A"/>
                    </a:solidFill>
                    <a:latin typeface="Arial" charset="0"/>
                  </a:defRPr>
                </a:lvl3pPr>
                <a:lvl4pPr marL="1600200" indent="-22860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chemeClr val="bg2"/>
                  </a:buClr>
                  <a:buSzPct val="80000"/>
                  <a:buChar char="n"/>
                  <a:defRPr>
                    <a:solidFill>
                      <a:srgbClr val="242E5A"/>
                    </a:solidFill>
                    <a:latin typeface="Arial" charset="0"/>
                  </a:defRPr>
                </a:lvl4pPr>
                <a:lvl5pPr marL="2057400" indent="-22860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defRPr>
                    <a:solidFill>
                      <a:srgbClr val="242E5A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§"/>
                  <a:tabLst/>
                  <a:defRPr/>
                </a:pPr>
                <a:endParaRPr kumimoji="0" lang="de-DE" altLang="de-DE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endParaRPr>
              </a:p>
            </p:txBody>
          </p:sp>
          <p:sp>
            <p:nvSpPr>
              <p:cNvPr id="145" name="Rectangle 7">
                <a:extLst>
                  <a:ext uri="{FF2B5EF4-FFF2-40B4-BE49-F238E27FC236}">
                    <a16:creationId xmlns:a16="http://schemas.microsoft.com/office/drawing/2014/main" id="{B3DD38EC-87F6-2572-9347-3BC0693E5EB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443976" y="884758"/>
                <a:ext cx="91210" cy="9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lIns="0" tIns="0" rIns="0" bIns="0" anchor="ctr">
                <a:noAutofit/>
              </a:bodyPr>
              <a:lstStyle>
                <a:lvl1pPr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defRPr>
                    <a:solidFill>
                      <a:srgbClr val="242E5A"/>
                    </a:solidFill>
                    <a:latin typeface="Arial" charset="0"/>
                  </a:defRPr>
                </a:lvl1pPr>
                <a:lvl2pPr marL="742950" indent="-28575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chemeClr val="bg2"/>
                  </a:buClr>
                  <a:buSzPct val="80000"/>
                  <a:buChar char="n"/>
                  <a:defRPr>
                    <a:solidFill>
                      <a:srgbClr val="242E5A"/>
                    </a:solidFill>
                    <a:latin typeface="Arial" charset="0"/>
                  </a:defRPr>
                </a:lvl2pPr>
                <a:lvl3pPr marL="1143000" indent="-22860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defRPr>
                    <a:solidFill>
                      <a:srgbClr val="242E5A"/>
                    </a:solidFill>
                    <a:latin typeface="Arial" charset="0"/>
                  </a:defRPr>
                </a:lvl3pPr>
                <a:lvl4pPr marL="1600200" indent="-22860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chemeClr val="bg2"/>
                  </a:buClr>
                  <a:buSzPct val="80000"/>
                  <a:buChar char="n"/>
                  <a:defRPr>
                    <a:solidFill>
                      <a:srgbClr val="242E5A"/>
                    </a:solidFill>
                    <a:latin typeface="Arial" charset="0"/>
                  </a:defRPr>
                </a:lvl4pPr>
                <a:lvl5pPr marL="2057400" indent="-22860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defRPr>
                    <a:solidFill>
                      <a:srgbClr val="242E5A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§"/>
                  <a:tabLst/>
                  <a:defRPr/>
                </a:pPr>
                <a:endParaRPr kumimoji="0" lang="de-DE" altLang="de-DE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endParaRPr>
              </a:p>
            </p:txBody>
          </p:sp>
          <p:sp>
            <p:nvSpPr>
              <p:cNvPr id="146" name="Rectangle 8">
                <a:extLst>
                  <a:ext uri="{FF2B5EF4-FFF2-40B4-BE49-F238E27FC236}">
                    <a16:creationId xmlns:a16="http://schemas.microsoft.com/office/drawing/2014/main" id="{9F0707BD-0016-1300-E4AF-165514485BD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1283906" y="835260"/>
                <a:ext cx="91210" cy="9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lIns="0" tIns="0" rIns="0" bIns="0" anchor="ctr">
                <a:noAutofit/>
              </a:bodyPr>
              <a:lstStyle>
                <a:lvl1pPr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defRPr>
                    <a:solidFill>
                      <a:srgbClr val="242E5A"/>
                    </a:solidFill>
                    <a:latin typeface="Arial" charset="0"/>
                  </a:defRPr>
                </a:lvl1pPr>
                <a:lvl2pPr marL="742950" indent="-28575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chemeClr val="bg2"/>
                  </a:buClr>
                  <a:buSzPct val="80000"/>
                  <a:buChar char="n"/>
                  <a:defRPr>
                    <a:solidFill>
                      <a:srgbClr val="242E5A"/>
                    </a:solidFill>
                    <a:latin typeface="Arial" charset="0"/>
                  </a:defRPr>
                </a:lvl2pPr>
                <a:lvl3pPr marL="1143000" indent="-22860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defRPr>
                    <a:solidFill>
                      <a:srgbClr val="242E5A"/>
                    </a:solidFill>
                    <a:latin typeface="Arial" charset="0"/>
                  </a:defRPr>
                </a:lvl3pPr>
                <a:lvl4pPr marL="1600200" indent="-22860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chemeClr val="bg2"/>
                  </a:buClr>
                  <a:buSzPct val="80000"/>
                  <a:buChar char="n"/>
                  <a:defRPr>
                    <a:solidFill>
                      <a:srgbClr val="242E5A"/>
                    </a:solidFill>
                    <a:latin typeface="Arial" charset="0"/>
                  </a:defRPr>
                </a:lvl4pPr>
                <a:lvl5pPr marL="2057400" indent="-22860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defRPr>
                    <a:solidFill>
                      <a:srgbClr val="242E5A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§"/>
                  <a:tabLst/>
                  <a:defRPr/>
                </a:pPr>
                <a:endParaRPr kumimoji="0" lang="de-DE" altLang="de-DE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endParaRPr>
              </a:p>
            </p:txBody>
          </p:sp>
          <p:sp>
            <p:nvSpPr>
              <p:cNvPr id="147" name="Rectangle 7">
                <a:extLst>
                  <a:ext uri="{FF2B5EF4-FFF2-40B4-BE49-F238E27FC236}">
                    <a16:creationId xmlns:a16="http://schemas.microsoft.com/office/drawing/2014/main" id="{4BC76345-B51B-A2BA-CB19-D8CEC53F43E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403079" y="1422046"/>
                <a:ext cx="91210" cy="90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lIns="0" tIns="0" rIns="0" bIns="0" anchor="ctr">
                <a:noAutofit/>
              </a:bodyPr>
              <a:lstStyle>
                <a:lvl1pPr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defRPr>
                    <a:solidFill>
                      <a:srgbClr val="242E5A"/>
                    </a:solidFill>
                    <a:latin typeface="Arial" charset="0"/>
                  </a:defRPr>
                </a:lvl1pPr>
                <a:lvl2pPr marL="742950" indent="-28575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chemeClr val="bg2"/>
                  </a:buClr>
                  <a:buSzPct val="80000"/>
                  <a:buChar char="n"/>
                  <a:defRPr>
                    <a:solidFill>
                      <a:srgbClr val="242E5A"/>
                    </a:solidFill>
                    <a:latin typeface="Arial" charset="0"/>
                  </a:defRPr>
                </a:lvl2pPr>
                <a:lvl3pPr marL="1143000" indent="-22860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defRPr>
                    <a:solidFill>
                      <a:srgbClr val="242E5A"/>
                    </a:solidFill>
                    <a:latin typeface="Arial" charset="0"/>
                  </a:defRPr>
                </a:lvl3pPr>
                <a:lvl4pPr marL="1600200" indent="-22860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chemeClr val="bg2"/>
                  </a:buClr>
                  <a:buSzPct val="80000"/>
                  <a:buChar char="n"/>
                  <a:defRPr>
                    <a:solidFill>
                      <a:srgbClr val="242E5A"/>
                    </a:solidFill>
                    <a:latin typeface="Arial" charset="0"/>
                  </a:defRPr>
                </a:lvl4pPr>
                <a:lvl5pPr marL="2057400" indent="-228600" algn="l" eaLnBrk="0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defRPr>
                    <a:solidFill>
                      <a:srgbClr val="242E5A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lnSpc>
                    <a:spcPts val="2200"/>
                  </a:lnSpc>
                  <a:spcBef>
                    <a:spcPct val="0"/>
                  </a:spcBef>
                  <a:spcAft>
                    <a:spcPts val="1000"/>
                  </a:spcAft>
                  <a:buClr>
                    <a:srgbClr val="F21C0A"/>
                  </a:buClr>
                  <a:buFont typeface="Wingdings" pitchFamily="2" charset="2"/>
                  <a:defRPr>
                    <a:solidFill>
                      <a:srgbClr val="242E5A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§"/>
                  <a:tabLst/>
                  <a:defRPr/>
                </a:pPr>
                <a:endParaRPr kumimoji="0" lang="de-DE" altLang="de-DE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Arial"/>
                </a:endParaRPr>
              </a:p>
            </p:txBody>
          </p:sp>
          <p:sp>
            <p:nvSpPr>
              <p:cNvPr id="133" name="Textfeld 132">
                <a:extLst>
                  <a:ext uri="{FF2B5EF4-FFF2-40B4-BE49-F238E27FC236}">
                    <a16:creationId xmlns:a16="http://schemas.microsoft.com/office/drawing/2014/main" id="{8B8912DC-F122-D34C-B900-4D7829D6CA8A}"/>
                  </a:ext>
                </a:extLst>
              </p:cNvPr>
              <p:cNvSpPr txBox="1"/>
              <p:nvPr/>
            </p:nvSpPr>
            <p:spPr bwMode="gray">
              <a:xfrm>
                <a:off x="10904407" y="1242021"/>
                <a:ext cx="399851" cy="1107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charset="0"/>
                  </a:rPr>
                  <a:t>Hannover</a:t>
                </a:r>
              </a:p>
            </p:txBody>
          </p:sp>
          <p:sp>
            <p:nvSpPr>
              <p:cNvPr id="134" name="Textfeld 133">
                <a:extLst>
                  <a:ext uri="{FF2B5EF4-FFF2-40B4-BE49-F238E27FC236}">
                    <a16:creationId xmlns:a16="http://schemas.microsoft.com/office/drawing/2014/main" id="{0EF2ED59-41CF-573A-A7A0-8C4C8F19000B}"/>
                  </a:ext>
                </a:extLst>
              </p:cNvPr>
              <p:cNvSpPr txBox="1"/>
              <p:nvPr/>
            </p:nvSpPr>
            <p:spPr bwMode="gray">
              <a:xfrm>
                <a:off x="10971932" y="1547883"/>
                <a:ext cx="579271" cy="1107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charset="0"/>
                  </a:rPr>
                  <a:t>Braunschweig</a:t>
                </a:r>
              </a:p>
            </p:txBody>
          </p:sp>
          <p:sp>
            <p:nvSpPr>
              <p:cNvPr id="135" name="Textfeld 134">
                <a:extLst>
                  <a:ext uri="{FF2B5EF4-FFF2-40B4-BE49-F238E27FC236}">
                    <a16:creationId xmlns:a16="http://schemas.microsoft.com/office/drawing/2014/main" id="{D622C179-386D-F4D6-C421-227587AC283E}"/>
                  </a:ext>
                </a:extLst>
              </p:cNvPr>
              <p:cNvSpPr txBox="1"/>
              <p:nvPr/>
            </p:nvSpPr>
            <p:spPr bwMode="gray">
              <a:xfrm>
                <a:off x="11103454" y="948236"/>
                <a:ext cx="389598" cy="1107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charset="0"/>
                  </a:rPr>
                  <a:t>Lüneburg</a:t>
                </a:r>
              </a:p>
            </p:txBody>
          </p:sp>
          <p:sp>
            <p:nvSpPr>
              <p:cNvPr id="136" name="Textfeld 135">
                <a:extLst>
                  <a:ext uri="{FF2B5EF4-FFF2-40B4-BE49-F238E27FC236}">
                    <a16:creationId xmlns:a16="http://schemas.microsoft.com/office/drawing/2014/main" id="{9F02661D-4E9C-816E-F51D-9D32B4C237C9}"/>
                  </a:ext>
                </a:extLst>
              </p:cNvPr>
              <p:cNvSpPr txBox="1"/>
              <p:nvPr/>
            </p:nvSpPr>
            <p:spPr bwMode="gray">
              <a:xfrm>
                <a:off x="10289377" y="993661"/>
                <a:ext cx="430609" cy="1107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charset="0"/>
                  </a:rPr>
                  <a:t>Oldenburg</a:t>
                </a:r>
              </a:p>
            </p:txBody>
          </p:sp>
          <p:sp>
            <p:nvSpPr>
              <p:cNvPr id="137" name="Textfeld 136">
                <a:extLst>
                  <a:ext uri="{FF2B5EF4-FFF2-40B4-BE49-F238E27FC236}">
                    <a16:creationId xmlns:a16="http://schemas.microsoft.com/office/drawing/2014/main" id="{D44FF8D1-2337-04EF-E6E7-1787655D8C51}"/>
                  </a:ext>
                </a:extLst>
              </p:cNvPr>
              <p:cNvSpPr txBox="1"/>
              <p:nvPr/>
            </p:nvSpPr>
            <p:spPr bwMode="gray">
              <a:xfrm>
                <a:off x="10184318" y="1230472"/>
                <a:ext cx="445987" cy="1107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1C356F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charset="0"/>
                  </a:rPr>
                  <a:t>Osnabrück</a:t>
                </a:r>
              </a:p>
            </p:txBody>
          </p:sp>
        </p:grpSp>
      </p:grpSp>
      <p:grpSp>
        <p:nvGrpSpPr>
          <p:cNvPr id="154" name="Gruppieren 153">
            <a:extLst>
              <a:ext uri="{FF2B5EF4-FFF2-40B4-BE49-F238E27FC236}">
                <a16:creationId xmlns:a16="http://schemas.microsoft.com/office/drawing/2014/main" id="{ACEF2DA9-43E4-3A1A-8469-B212A15732B2}"/>
              </a:ext>
            </a:extLst>
          </p:cNvPr>
          <p:cNvGrpSpPr/>
          <p:nvPr/>
        </p:nvGrpSpPr>
        <p:grpSpPr bwMode="gray">
          <a:xfrm>
            <a:off x="8382764" y="197271"/>
            <a:ext cx="1036622" cy="364891"/>
            <a:chOff x="10752338" y="344754"/>
            <a:chExt cx="1036622" cy="364891"/>
          </a:xfrm>
        </p:grpSpPr>
        <p:sp>
          <p:nvSpPr>
            <p:cNvPr id="150" name="Rectangle 7">
              <a:extLst>
                <a:ext uri="{FF2B5EF4-FFF2-40B4-BE49-F238E27FC236}">
                  <a16:creationId xmlns:a16="http://schemas.microsoft.com/office/drawing/2014/main" id="{475FACD8-346A-AF18-5803-8C67C9DF6CC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752338" y="589168"/>
              <a:ext cx="103833" cy="10245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txBody>
            <a:bodyPr lIns="0" tIns="0" rIns="0" bIns="0" anchor="ctr">
              <a:noAutofit/>
            </a:bodyPr>
            <a:lstStyle>
              <a:lvl1pPr algn="l" eaLnBrk="0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defRPr>
                  <a:solidFill>
                    <a:srgbClr val="242E5A"/>
                  </a:solidFill>
                  <a:latin typeface="Arial" charset="0"/>
                </a:defRPr>
              </a:lvl1pPr>
              <a:lvl2pPr marL="742950" indent="-285750" algn="l" eaLnBrk="0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chemeClr val="bg2"/>
                </a:buClr>
                <a:buSzPct val="80000"/>
                <a:buChar char="n"/>
                <a:defRPr>
                  <a:solidFill>
                    <a:srgbClr val="242E5A"/>
                  </a:solidFill>
                  <a:latin typeface="Arial" charset="0"/>
                </a:defRPr>
              </a:lvl2pPr>
              <a:lvl3pPr marL="1143000" indent="-228600" algn="l" eaLnBrk="0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rgbClr val="F21C0A"/>
                </a:buClr>
                <a:defRPr>
                  <a:solidFill>
                    <a:srgbClr val="242E5A"/>
                  </a:solidFill>
                  <a:latin typeface="Arial" charset="0"/>
                </a:defRPr>
              </a:lvl3pPr>
              <a:lvl4pPr marL="1600200" indent="-228600" algn="l" eaLnBrk="0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chemeClr val="bg2"/>
                </a:buClr>
                <a:buSzPct val="80000"/>
                <a:buChar char="n"/>
                <a:defRPr>
                  <a:solidFill>
                    <a:srgbClr val="242E5A"/>
                  </a:solidFill>
                  <a:latin typeface="Arial" charset="0"/>
                </a:defRPr>
              </a:lvl4pPr>
              <a:lvl5pPr marL="2057400" indent="-228600" algn="l" eaLnBrk="0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rgbClr val="F21C0A"/>
                </a:buClr>
                <a:defRPr>
                  <a:solidFill>
                    <a:srgbClr val="242E5A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rgbClr val="F21C0A"/>
                </a:buClr>
                <a:buFont typeface="Wingdings" pitchFamily="2" charset="2"/>
                <a:defRPr>
                  <a:solidFill>
                    <a:srgbClr val="242E5A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rgbClr val="F21C0A"/>
                </a:buClr>
                <a:buFont typeface="Wingdings" pitchFamily="2" charset="2"/>
                <a:defRPr>
                  <a:solidFill>
                    <a:srgbClr val="242E5A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rgbClr val="F21C0A"/>
                </a:buClr>
                <a:buFont typeface="Wingdings" pitchFamily="2" charset="2"/>
                <a:defRPr>
                  <a:solidFill>
                    <a:srgbClr val="242E5A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rgbClr val="F21C0A"/>
                </a:buClr>
                <a:buFont typeface="Wingdings" pitchFamily="2" charset="2"/>
                <a:defRPr>
                  <a:solidFill>
                    <a:srgbClr val="242E5A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endParaRPr kumimoji="0" lang="de-DE" altLang="de-DE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/>
              </a:endParaRPr>
            </a:p>
          </p:txBody>
        </p:sp>
        <p:sp>
          <p:nvSpPr>
            <p:cNvPr id="151" name="Rectangle 7">
              <a:extLst>
                <a:ext uri="{FF2B5EF4-FFF2-40B4-BE49-F238E27FC236}">
                  <a16:creationId xmlns:a16="http://schemas.microsoft.com/office/drawing/2014/main" id="{652FBFEB-6AA5-5366-9C1C-AACB3D1ADFD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752338" y="362776"/>
              <a:ext cx="103833" cy="1024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txBody>
            <a:bodyPr lIns="0" tIns="0" rIns="0" bIns="0" anchor="ctr">
              <a:noAutofit/>
            </a:bodyPr>
            <a:lstStyle>
              <a:lvl1pPr algn="l" eaLnBrk="0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defRPr>
                  <a:solidFill>
                    <a:srgbClr val="242E5A"/>
                  </a:solidFill>
                  <a:latin typeface="Arial" charset="0"/>
                </a:defRPr>
              </a:lvl1pPr>
              <a:lvl2pPr marL="742950" indent="-285750" algn="l" eaLnBrk="0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chemeClr val="bg2"/>
                </a:buClr>
                <a:buSzPct val="80000"/>
                <a:buChar char="n"/>
                <a:defRPr>
                  <a:solidFill>
                    <a:srgbClr val="242E5A"/>
                  </a:solidFill>
                  <a:latin typeface="Arial" charset="0"/>
                </a:defRPr>
              </a:lvl2pPr>
              <a:lvl3pPr marL="1143000" indent="-228600" algn="l" eaLnBrk="0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rgbClr val="F21C0A"/>
                </a:buClr>
                <a:defRPr>
                  <a:solidFill>
                    <a:srgbClr val="242E5A"/>
                  </a:solidFill>
                  <a:latin typeface="Arial" charset="0"/>
                </a:defRPr>
              </a:lvl3pPr>
              <a:lvl4pPr marL="1600200" indent="-228600" algn="l" eaLnBrk="0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chemeClr val="bg2"/>
                </a:buClr>
                <a:buSzPct val="80000"/>
                <a:buChar char="n"/>
                <a:defRPr>
                  <a:solidFill>
                    <a:srgbClr val="242E5A"/>
                  </a:solidFill>
                  <a:latin typeface="Arial" charset="0"/>
                </a:defRPr>
              </a:lvl4pPr>
              <a:lvl5pPr marL="2057400" indent="-228600" algn="l" eaLnBrk="0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rgbClr val="F21C0A"/>
                </a:buClr>
                <a:defRPr>
                  <a:solidFill>
                    <a:srgbClr val="242E5A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rgbClr val="F21C0A"/>
                </a:buClr>
                <a:buFont typeface="Wingdings" pitchFamily="2" charset="2"/>
                <a:defRPr>
                  <a:solidFill>
                    <a:srgbClr val="242E5A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rgbClr val="F21C0A"/>
                </a:buClr>
                <a:buFont typeface="Wingdings" pitchFamily="2" charset="2"/>
                <a:defRPr>
                  <a:solidFill>
                    <a:srgbClr val="242E5A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rgbClr val="F21C0A"/>
                </a:buClr>
                <a:buFont typeface="Wingdings" pitchFamily="2" charset="2"/>
                <a:defRPr>
                  <a:solidFill>
                    <a:srgbClr val="242E5A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ts val="2200"/>
                </a:lnSpc>
                <a:spcBef>
                  <a:spcPct val="0"/>
                </a:spcBef>
                <a:spcAft>
                  <a:spcPts val="1000"/>
                </a:spcAft>
                <a:buClr>
                  <a:srgbClr val="F21C0A"/>
                </a:buClr>
                <a:buFont typeface="Wingdings" pitchFamily="2" charset="2"/>
                <a:defRPr>
                  <a:solidFill>
                    <a:srgbClr val="242E5A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endParaRPr kumimoji="0" lang="de-DE" altLang="de-DE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/>
              </a:endParaRPr>
            </a:p>
          </p:txBody>
        </p:sp>
        <p:sp>
          <p:nvSpPr>
            <p:cNvPr id="152" name="Textfeld 151">
              <a:extLst>
                <a:ext uri="{FF2B5EF4-FFF2-40B4-BE49-F238E27FC236}">
                  <a16:creationId xmlns:a16="http://schemas.microsoft.com/office/drawing/2014/main" id="{2A115BE3-52DB-ACFA-980E-614B702A2582}"/>
                </a:ext>
              </a:extLst>
            </p:cNvPr>
            <p:cNvSpPr txBox="1"/>
            <p:nvPr/>
          </p:nvSpPr>
          <p:spPr bwMode="gray">
            <a:xfrm>
              <a:off x="10929750" y="344754"/>
              <a:ext cx="480901" cy="13849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Hauptsitz</a:t>
              </a:r>
            </a:p>
          </p:txBody>
        </p:sp>
        <p:sp>
          <p:nvSpPr>
            <p:cNvPr id="153" name="Textfeld 152">
              <a:extLst>
                <a:ext uri="{FF2B5EF4-FFF2-40B4-BE49-F238E27FC236}">
                  <a16:creationId xmlns:a16="http://schemas.microsoft.com/office/drawing/2014/main" id="{7BB50B52-B112-F197-37F6-0E54BE7C499B}"/>
                </a:ext>
              </a:extLst>
            </p:cNvPr>
            <p:cNvSpPr txBox="1"/>
            <p:nvPr/>
          </p:nvSpPr>
          <p:spPr bwMode="gray">
            <a:xfrm>
              <a:off x="10929750" y="571146"/>
              <a:ext cx="859210" cy="13849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Beratungsstellen</a:t>
              </a:r>
            </a:p>
          </p:txBody>
        </p:sp>
      </p:grpSp>
      <p:grpSp>
        <p:nvGrpSpPr>
          <p:cNvPr id="88" name="Gruppieren 87">
            <a:extLst>
              <a:ext uri="{FF2B5EF4-FFF2-40B4-BE49-F238E27FC236}">
                <a16:creationId xmlns:a16="http://schemas.microsoft.com/office/drawing/2014/main" id="{99B8F798-B94C-411E-97A8-B0989BF19947}"/>
              </a:ext>
            </a:extLst>
          </p:cNvPr>
          <p:cNvGrpSpPr/>
          <p:nvPr/>
        </p:nvGrpSpPr>
        <p:grpSpPr bwMode="gray">
          <a:xfrm rot="16200000">
            <a:off x="442801" y="2101735"/>
            <a:ext cx="288000" cy="288000"/>
            <a:chOff x="3924697" y="2898576"/>
            <a:chExt cx="489745" cy="489745"/>
          </a:xfrm>
          <a:solidFill>
            <a:schemeClr val="accent1"/>
          </a:solidFill>
        </p:grpSpPr>
        <p:sp>
          <p:nvSpPr>
            <p:cNvPr id="89" name="Rechteck 88">
              <a:extLst>
                <a:ext uri="{FF2B5EF4-FFF2-40B4-BE49-F238E27FC236}">
                  <a16:creationId xmlns:a16="http://schemas.microsoft.com/office/drawing/2014/main" id="{138AE80F-3BF3-4618-B12D-A0FED00178DC}"/>
                </a:ext>
              </a:extLst>
            </p:cNvPr>
            <p:cNvSpPr/>
            <p:nvPr/>
          </p:nvSpPr>
          <p:spPr bwMode="gray">
            <a:xfrm>
              <a:off x="3924697" y="2898576"/>
              <a:ext cx="489745" cy="489745"/>
            </a:xfrm>
            <a:prstGeom prst="rect">
              <a:avLst/>
            </a:prstGeom>
            <a:solidFill>
              <a:schemeClr val="bg1"/>
            </a:solidFill>
            <a:ln w="28575" cap="sq">
              <a:solidFill>
                <a:srgbClr val="07A8A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180000" marR="0" lvl="0" indent="-18000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FF9900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" name="Freihandform: Form 89">
              <a:extLst>
                <a:ext uri="{FF2B5EF4-FFF2-40B4-BE49-F238E27FC236}">
                  <a16:creationId xmlns:a16="http://schemas.microsoft.com/office/drawing/2014/main" id="{22476178-E343-41A0-9E74-C7F5E47A5D18}"/>
                </a:ext>
              </a:extLst>
            </p:cNvPr>
            <p:cNvSpPr/>
            <p:nvPr/>
          </p:nvSpPr>
          <p:spPr bwMode="gray">
            <a:xfrm flipV="1">
              <a:off x="3989388" y="3054158"/>
              <a:ext cx="360362" cy="217916"/>
            </a:xfrm>
            <a:custGeom>
              <a:avLst/>
              <a:gdLst>
                <a:gd name="connsiteX0" fmla="*/ 248154 w 495625"/>
                <a:gd name="connsiteY0" fmla="*/ 199 h 299711"/>
                <a:gd name="connsiteX1" fmla="*/ 341 w 495625"/>
                <a:gd name="connsiteY1" fmla="*/ 248012 h 299711"/>
                <a:gd name="connsiteX2" fmla="*/ 52240 w 495625"/>
                <a:gd name="connsiteY2" fmla="*/ 299910 h 299711"/>
                <a:gd name="connsiteX3" fmla="*/ 248154 w 495625"/>
                <a:gd name="connsiteY3" fmla="*/ 103994 h 299711"/>
                <a:gd name="connsiteX4" fmla="*/ 444069 w 495625"/>
                <a:gd name="connsiteY4" fmla="*/ 299910 h 299711"/>
                <a:gd name="connsiteX5" fmla="*/ 495967 w 495625"/>
                <a:gd name="connsiteY5" fmla="*/ 248012 h 299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625" h="299711">
                  <a:moveTo>
                    <a:pt x="248154" y="199"/>
                  </a:moveTo>
                  <a:lnTo>
                    <a:pt x="341" y="248012"/>
                  </a:lnTo>
                  <a:lnTo>
                    <a:pt x="52240" y="299910"/>
                  </a:lnTo>
                  <a:lnTo>
                    <a:pt x="248154" y="103994"/>
                  </a:lnTo>
                  <a:lnTo>
                    <a:pt x="444069" y="299910"/>
                  </a:lnTo>
                  <a:lnTo>
                    <a:pt x="495967" y="248012"/>
                  </a:lnTo>
                  <a:close/>
                </a:path>
              </a:pathLst>
            </a:custGeom>
            <a:solidFill>
              <a:schemeClr val="accent4"/>
            </a:solidFill>
            <a:ln w="10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</p:grpSp>
      <p:grpSp>
        <p:nvGrpSpPr>
          <p:cNvPr id="91" name="Gruppieren 90">
            <a:extLst>
              <a:ext uri="{FF2B5EF4-FFF2-40B4-BE49-F238E27FC236}">
                <a16:creationId xmlns:a16="http://schemas.microsoft.com/office/drawing/2014/main" id="{72264C49-280B-4D5C-A392-71184EF01258}"/>
              </a:ext>
            </a:extLst>
          </p:cNvPr>
          <p:cNvGrpSpPr/>
          <p:nvPr/>
        </p:nvGrpSpPr>
        <p:grpSpPr bwMode="gray">
          <a:xfrm rot="16200000">
            <a:off x="446662" y="2530970"/>
            <a:ext cx="288000" cy="288000"/>
            <a:chOff x="3924697" y="2898576"/>
            <a:chExt cx="489745" cy="489745"/>
          </a:xfrm>
          <a:solidFill>
            <a:schemeClr val="accent1"/>
          </a:solidFill>
        </p:grpSpPr>
        <p:sp>
          <p:nvSpPr>
            <p:cNvPr id="92" name="Rechteck 91">
              <a:extLst>
                <a:ext uri="{FF2B5EF4-FFF2-40B4-BE49-F238E27FC236}">
                  <a16:creationId xmlns:a16="http://schemas.microsoft.com/office/drawing/2014/main" id="{DA92D894-4528-4A9B-8B4D-8FDA683F428B}"/>
                </a:ext>
              </a:extLst>
            </p:cNvPr>
            <p:cNvSpPr/>
            <p:nvPr/>
          </p:nvSpPr>
          <p:spPr bwMode="gray">
            <a:xfrm>
              <a:off x="3924697" y="2898576"/>
              <a:ext cx="489745" cy="489745"/>
            </a:xfrm>
            <a:prstGeom prst="rect">
              <a:avLst/>
            </a:prstGeom>
            <a:solidFill>
              <a:schemeClr val="bg1"/>
            </a:solidFill>
            <a:ln w="28575" cap="sq">
              <a:solidFill>
                <a:srgbClr val="07A8A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180000" marR="0" lvl="0" indent="-18000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FF9900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" name="Freihandform: Form 92">
              <a:extLst>
                <a:ext uri="{FF2B5EF4-FFF2-40B4-BE49-F238E27FC236}">
                  <a16:creationId xmlns:a16="http://schemas.microsoft.com/office/drawing/2014/main" id="{214E72C0-7973-4481-9B58-2FF38F01CED2}"/>
                </a:ext>
              </a:extLst>
            </p:cNvPr>
            <p:cNvSpPr/>
            <p:nvPr/>
          </p:nvSpPr>
          <p:spPr bwMode="gray">
            <a:xfrm flipV="1">
              <a:off x="3989388" y="3054158"/>
              <a:ext cx="360362" cy="217916"/>
            </a:xfrm>
            <a:custGeom>
              <a:avLst/>
              <a:gdLst>
                <a:gd name="connsiteX0" fmla="*/ 248154 w 495625"/>
                <a:gd name="connsiteY0" fmla="*/ 199 h 299711"/>
                <a:gd name="connsiteX1" fmla="*/ 341 w 495625"/>
                <a:gd name="connsiteY1" fmla="*/ 248012 h 299711"/>
                <a:gd name="connsiteX2" fmla="*/ 52240 w 495625"/>
                <a:gd name="connsiteY2" fmla="*/ 299910 h 299711"/>
                <a:gd name="connsiteX3" fmla="*/ 248154 w 495625"/>
                <a:gd name="connsiteY3" fmla="*/ 103994 h 299711"/>
                <a:gd name="connsiteX4" fmla="*/ 444069 w 495625"/>
                <a:gd name="connsiteY4" fmla="*/ 299910 h 299711"/>
                <a:gd name="connsiteX5" fmla="*/ 495967 w 495625"/>
                <a:gd name="connsiteY5" fmla="*/ 248012 h 299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625" h="299711">
                  <a:moveTo>
                    <a:pt x="248154" y="199"/>
                  </a:moveTo>
                  <a:lnTo>
                    <a:pt x="341" y="248012"/>
                  </a:lnTo>
                  <a:lnTo>
                    <a:pt x="52240" y="299910"/>
                  </a:lnTo>
                  <a:lnTo>
                    <a:pt x="248154" y="103994"/>
                  </a:lnTo>
                  <a:lnTo>
                    <a:pt x="444069" y="299910"/>
                  </a:lnTo>
                  <a:lnTo>
                    <a:pt x="495967" y="248012"/>
                  </a:lnTo>
                  <a:close/>
                </a:path>
              </a:pathLst>
            </a:custGeom>
            <a:solidFill>
              <a:schemeClr val="accent4"/>
            </a:solidFill>
            <a:ln w="10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</p:grpSp>
      <p:grpSp>
        <p:nvGrpSpPr>
          <p:cNvPr id="94" name="Gruppieren 93">
            <a:extLst>
              <a:ext uri="{FF2B5EF4-FFF2-40B4-BE49-F238E27FC236}">
                <a16:creationId xmlns:a16="http://schemas.microsoft.com/office/drawing/2014/main" id="{6D6459C7-0527-4D90-983B-ECDA9CB58BCF}"/>
              </a:ext>
            </a:extLst>
          </p:cNvPr>
          <p:cNvGrpSpPr/>
          <p:nvPr/>
        </p:nvGrpSpPr>
        <p:grpSpPr bwMode="gray">
          <a:xfrm rot="16200000">
            <a:off x="442801" y="3046412"/>
            <a:ext cx="288000" cy="288000"/>
            <a:chOff x="3924697" y="2898576"/>
            <a:chExt cx="489745" cy="489745"/>
          </a:xfrm>
          <a:solidFill>
            <a:schemeClr val="accent1"/>
          </a:solidFill>
        </p:grpSpPr>
        <p:sp>
          <p:nvSpPr>
            <p:cNvPr id="95" name="Rechteck 94">
              <a:extLst>
                <a:ext uri="{FF2B5EF4-FFF2-40B4-BE49-F238E27FC236}">
                  <a16:creationId xmlns:a16="http://schemas.microsoft.com/office/drawing/2014/main" id="{75F4F47E-F166-46C0-B5A2-8138D9D74005}"/>
                </a:ext>
              </a:extLst>
            </p:cNvPr>
            <p:cNvSpPr/>
            <p:nvPr/>
          </p:nvSpPr>
          <p:spPr bwMode="gray">
            <a:xfrm>
              <a:off x="3924697" y="2898576"/>
              <a:ext cx="489745" cy="489745"/>
            </a:xfrm>
            <a:prstGeom prst="rect">
              <a:avLst/>
            </a:prstGeom>
            <a:solidFill>
              <a:schemeClr val="bg1"/>
            </a:solidFill>
            <a:ln w="28575" cap="sq">
              <a:solidFill>
                <a:srgbClr val="07A8A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180000" marR="0" lvl="0" indent="-18000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FF9900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" name="Freihandform: Form 95">
              <a:extLst>
                <a:ext uri="{FF2B5EF4-FFF2-40B4-BE49-F238E27FC236}">
                  <a16:creationId xmlns:a16="http://schemas.microsoft.com/office/drawing/2014/main" id="{798020A6-D6FD-4FDB-9D6B-21AC567F5E6E}"/>
                </a:ext>
              </a:extLst>
            </p:cNvPr>
            <p:cNvSpPr/>
            <p:nvPr/>
          </p:nvSpPr>
          <p:spPr bwMode="gray">
            <a:xfrm flipV="1">
              <a:off x="3989388" y="3054158"/>
              <a:ext cx="360362" cy="217916"/>
            </a:xfrm>
            <a:custGeom>
              <a:avLst/>
              <a:gdLst>
                <a:gd name="connsiteX0" fmla="*/ 248154 w 495625"/>
                <a:gd name="connsiteY0" fmla="*/ 199 h 299711"/>
                <a:gd name="connsiteX1" fmla="*/ 341 w 495625"/>
                <a:gd name="connsiteY1" fmla="*/ 248012 h 299711"/>
                <a:gd name="connsiteX2" fmla="*/ 52240 w 495625"/>
                <a:gd name="connsiteY2" fmla="*/ 299910 h 299711"/>
                <a:gd name="connsiteX3" fmla="*/ 248154 w 495625"/>
                <a:gd name="connsiteY3" fmla="*/ 103994 h 299711"/>
                <a:gd name="connsiteX4" fmla="*/ 444069 w 495625"/>
                <a:gd name="connsiteY4" fmla="*/ 299910 h 299711"/>
                <a:gd name="connsiteX5" fmla="*/ 495967 w 495625"/>
                <a:gd name="connsiteY5" fmla="*/ 248012 h 299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625" h="299711">
                  <a:moveTo>
                    <a:pt x="248154" y="199"/>
                  </a:moveTo>
                  <a:lnTo>
                    <a:pt x="341" y="248012"/>
                  </a:lnTo>
                  <a:lnTo>
                    <a:pt x="52240" y="299910"/>
                  </a:lnTo>
                  <a:lnTo>
                    <a:pt x="248154" y="103994"/>
                  </a:lnTo>
                  <a:lnTo>
                    <a:pt x="444069" y="299910"/>
                  </a:lnTo>
                  <a:lnTo>
                    <a:pt x="495967" y="248012"/>
                  </a:lnTo>
                  <a:close/>
                </a:path>
              </a:pathLst>
            </a:custGeom>
            <a:solidFill>
              <a:schemeClr val="accent4"/>
            </a:solidFill>
            <a:ln w="10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</p:grpSp>
      <p:grpSp>
        <p:nvGrpSpPr>
          <p:cNvPr id="97" name="Gruppieren 96">
            <a:extLst>
              <a:ext uri="{FF2B5EF4-FFF2-40B4-BE49-F238E27FC236}">
                <a16:creationId xmlns:a16="http://schemas.microsoft.com/office/drawing/2014/main" id="{C7A0BB7E-28D8-4B17-93B8-C3B61BC99D21}"/>
              </a:ext>
            </a:extLst>
          </p:cNvPr>
          <p:cNvGrpSpPr/>
          <p:nvPr/>
        </p:nvGrpSpPr>
        <p:grpSpPr bwMode="gray">
          <a:xfrm rot="16200000">
            <a:off x="442801" y="3732759"/>
            <a:ext cx="288000" cy="288000"/>
            <a:chOff x="3924697" y="2898576"/>
            <a:chExt cx="489745" cy="489745"/>
          </a:xfrm>
          <a:solidFill>
            <a:schemeClr val="accent1"/>
          </a:solidFill>
        </p:grpSpPr>
        <p:sp>
          <p:nvSpPr>
            <p:cNvPr id="98" name="Rechteck 97">
              <a:extLst>
                <a:ext uri="{FF2B5EF4-FFF2-40B4-BE49-F238E27FC236}">
                  <a16:creationId xmlns:a16="http://schemas.microsoft.com/office/drawing/2014/main" id="{815662A9-77B7-4266-B5F9-A5062C035AD2}"/>
                </a:ext>
              </a:extLst>
            </p:cNvPr>
            <p:cNvSpPr/>
            <p:nvPr/>
          </p:nvSpPr>
          <p:spPr bwMode="gray">
            <a:xfrm>
              <a:off x="3924697" y="2898576"/>
              <a:ext cx="489745" cy="489745"/>
            </a:xfrm>
            <a:prstGeom prst="rect">
              <a:avLst/>
            </a:prstGeom>
            <a:solidFill>
              <a:schemeClr val="bg1"/>
            </a:solidFill>
            <a:ln w="28575" cap="sq">
              <a:solidFill>
                <a:srgbClr val="07A8A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180000" marR="0" lvl="0" indent="-18000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FF9900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ihandform: Form 98">
              <a:extLst>
                <a:ext uri="{FF2B5EF4-FFF2-40B4-BE49-F238E27FC236}">
                  <a16:creationId xmlns:a16="http://schemas.microsoft.com/office/drawing/2014/main" id="{5B9925CC-66ED-402E-88B9-7BAFA52CB724}"/>
                </a:ext>
              </a:extLst>
            </p:cNvPr>
            <p:cNvSpPr/>
            <p:nvPr/>
          </p:nvSpPr>
          <p:spPr bwMode="gray">
            <a:xfrm flipV="1">
              <a:off x="3989388" y="3054158"/>
              <a:ext cx="360362" cy="217916"/>
            </a:xfrm>
            <a:custGeom>
              <a:avLst/>
              <a:gdLst>
                <a:gd name="connsiteX0" fmla="*/ 248154 w 495625"/>
                <a:gd name="connsiteY0" fmla="*/ 199 h 299711"/>
                <a:gd name="connsiteX1" fmla="*/ 341 w 495625"/>
                <a:gd name="connsiteY1" fmla="*/ 248012 h 299711"/>
                <a:gd name="connsiteX2" fmla="*/ 52240 w 495625"/>
                <a:gd name="connsiteY2" fmla="*/ 299910 h 299711"/>
                <a:gd name="connsiteX3" fmla="*/ 248154 w 495625"/>
                <a:gd name="connsiteY3" fmla="*/ 103994 h 299711"/>
                <a:gd name="connsiteX4" fmla="*/ 444069 w 495625"/>
                <a:gd name="connsiteY4" fmla="*/ 299910 h 299711"/>
                <a:gd name="connsiteX5" fmla="*/ 495967 w 495625"/>
                <a:gd name="connsiteY5" fmla="*/ 248012 h 299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625" h="299711">
                  <a:moveTo>
                    <a:pt x="248154" y="199"/>
                  </a:moveTo>
                  <a:lnTo>
                    <a:pt x="341" y="248012"/>
                  </a:lnTo>
                  <a:lnTo>
                    <a:pt x="52240" y="299910"/>
                  </a:lnTo>
                  <a:lnTo>
                    <a:pt x="248154" y="103994"/>
                  </a:lnTo>
                  <a:lnTo>
                    <a:pt x="444069" y="299910"/>
                  </a:lnTo>
                  <a:lnTo>
                    <a:pt x="495967" y="248012"/>
                  </a:lnTo>
                  <a:close/>
                </a:path>
              </a:pathLst>
            </a:custGeom>
            <a:solidFill>
              <a:schemeClr val="accent4"/>
            </a:solidFill>
            <a:ln w="10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</p:grpSp>
      <p:grpSp>
        <p:nvGrpSpPr>
          <p:cNvPr id="100" name="Gruppieren 99">
            <a:extLst>
              <a:ext uri="{FF2B5EF4-FFF2-40B4-BE49-F238E27FC236}">
                <a16:creationId xmlns:a16="http://schemas.microsoft.com/office/drawing/2014/main" id="{BEF482C4-36F5-4FA5-AD52-C89AB6253C29}"/>
              </a:ext>
            </a:extLst>
          </p:cNvPr>
          <p:cNvGrpSpPr/>
          <p:nvPr/>
        </p:nvGrpSpPr>
        <p:grpSpPr bwMode="gray">
          <a:xfrm rot="16200000">
            <a:off x="443380" y="4413474"/>
            <a:ext cx="288000" cy="288000"/>
            <a:chOff x="3924697" y="2898576"/>
            <a:chExt cx="489745" cy="489745"/>
          </a:xfrm>
          <a:solidFill>
            <a:schemeClr val="accent1"/>
          </a:solidFill>
        </p:grpSpPr>
        <p:sp>
          <p:nvSpPr>
            <p:cNvPr id="101" name="Rechteck 100">
              <a:extLst>
                <a:ext uri="{FF2B5EF4-FFF2-40B4-BE49-F238E27FC236}">
                  <a16:creationId xmlns:a16="http://schemas.microsoft.com/office/drawing/2014/main" id="{22401278-0401-4700-9C84-C716E2B698BE}"/>
                </a:ext>
              </a:extLst>
            </p:cNvPr>
            <p:cNvSpPr/>
            <p:nvPr/>
          </p:nvSpPr>
          <p:spPr bwMode="gray">
            <a:xfrm>
              <a:off x="3924697" y="2898576"/>
              <a:ext cx="489745" cy="489745"/>
            </a:xfrm>
            <a:prstGeom prst="rect">
              <a:avLst/>
            </a:prstGeom>
            <a:solidFill>
              <a:schemeClr val="bg1"/>
            </a:solidFill>
            <a:ln w="28575" cap="sq">
              <a:solidFill>
                <a:srgbClr val="07A8A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180000" marR="0" lvl="0" indent="-18000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FF9900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" name="Freihandform: Form 101">
              <a:extLst>
                <a:ext uri="{FF2B5EF4-FFF2-40B4-BE49-F238E27FC236}">
                  <a16:creationId xmlns:a16="http://schemas.microsoft.com/office/drawing/2014/main" id="{CE941134-7B66-47AB-A754-1E4425CADDC9}"/>
                </a:ext>
              </a:extLst>
            </p:cNvPr>
            <p:cNvSpPr/>
            <p:nvPr/>
          </p:nvSpPr>
          <p:spPr bwMode="gray">
            <a:xfrm flipV="1">
              <a:off x="3989388" y="3054158"/>
              <a:ext cx="360362" cy="217916"/>
            </a:xfrm>
            <a:custGeom>
              <a:avLst/>
              <a:gdLst>
                <a:gd name="connsiteX0" fmla="*/ 248154 w 495625"/>
                <a:gd name="connsiteY0" fmla="*/ 199 h 299711"/>
                <a:gd name="connsiteX1" fmla="*/ 341 w 495625"/>
                <a:gd name="connsiteY1" fmla="*/ 248012 h 299711"/>
                <a:gd name="connsiteX2" fmla="*/ 52240 w 495625"/>
                <a:gd name="connsiteY2" fmla="*/ 299910 h 299711"/>
                <a:gd name="connsiteX3" fmla="*/ 248154 w 495625"/>
                <a:gd name="connsiteY3" fmla="*/ 103994 h 299711"/>
                <a:gd name="connsiteX4" fmla="*/ 444069 w 495625"/>
                <a:gd name="connsiteY4" fmla="*/ 299910 h 299711"/>
                <a:gd name="connsiteX5" fmla="*/ 495967 w 495625"/>
                <a:gd name="connsiteY5" fmla="*/ 248012 h 299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625" h="299711">
                  <a:moveTo>
                    <a:pt x="248154" y="199"/>
                  </a:moveTo>
                  <a:lnTo>
                    <a:pt x="341" y="248012"/>
                  </a:lnTo>
                  <a:lnTo>
                    <a:pt x="52240" y="299910"/>
                  </a:lnTo>
                  <a:lnTo>
                    <a:pt x="248154" y="103994"/>
                  </a:lnTo>
                  <a:lnTo>
                    <a:pt x="444069" y="299910"/>
                  </a:lnTo>
                  <a:lnTo>
                    <a:pt x="495967" y="248012"/>
                  </a:lnTo>
                  <a:close/>
                </a:path>
              </a:pathLst>
            </a:custGeom>
            <a:solidFill>
              <a:schemeClr val="accent4"/>
            </a:solidFill>
            <a:ln w="10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</p:grpSp>
      <p:grpSp>
        <p:nvGrpSpPr>
          <p:cNvPr id="106" name="Gruppieren 105">
            <a:extLst>
              <a:ext uri="{FF2B5EF4-FFF2-40B4-BE49-F238E27FC236}">
                <a16:creationId xmlns:a16="http://schemas.microsoft.com/office/drawing/2014/main" id="{8BF5F78A-B1E3-4558-99E5-8B9F7DE490E2}"/>
              </a:ext>
            </a:extLst>
          </p:cNvPr>
          <p:cNvGrpSpPr/>
          <p:nvPr/>
        </p:nvGrpSpPr>
        <p:grpSpPr bwMode="gray">
          <a:xfrm rot="16200000">
            <a:off x="442707" y="4930903"/>
            <a:ext cx="288000" cy="288000"/>
            <a:chOff x="3924697" y="2898576"/>
            <a:chExt cx="489745" cy="489745"/>
          </a:xfrm>
          <a:solidFill>
            <a:schemeClr val="accent1"/>
          </a:solidFill>
        </p:grpSpPr>
        <p:sp>
          <p:nvSpPr>
            <p:cNvPr id="107" name="Rechteck 106">
              <a:extLst>
                <a:ext uri="{FF2B5EF4-FFF2-40B4-BE49-F238E27FC236}">
                  <a16:creationId xmlns:a16="http://schemas.microsoft.com/office/drawing/2014/main" id="{CC7B3637-BCBF-4C44-9DDF-7B77F13475C0}"/>
                </a:ext>
              </a:extLst>
            </p:cNvPr>
            <p:cNvSpPr/>
            <p:nvPr/>
          </p:nvSpPr>
          <p:spPr bwMode="gray">
            <a:xfrm>
              <a:off x="3924697" y="2898576"/>
              <a:ext cx="489745" cy="489745"/>
            </a:xfrm>
            <a:prstGeom prst="rect">
              <a:avLst/>
            </a:prstGeom>
            <a:solidFill>
              <a:schemeClr val="bg1"/>
            </a:solidFill>
            <a:ln w="28575" cap="sq">
              <a:solidFill>
                <a:srgbClr val="07A8A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180000" marR="0" lvl="0" indent="-18000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FF9900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reihandform: Form 107">
              <a:extLst>
                <a:ext uri="{FF2B5EF4-FFF2-40B4-BE49-F238E27FC236}">
                  <a16:creationId xmlns:a16="http://schemas.microsoft.com/office/drawing/2014/main" id="{4E13E590-3127-4058-A74D-BCDCEE20F4FA}"/>
                </a:ext>
              </a:extLst>
            </p:cNvPr>
            <p:cNvSpPr/>
            <p:nvPr/>
          </p:nvSpPr>
          <p:spPr bwMode="gray">
            <a:xfrm flipV="1">
              <a:off x="3989388" y="3054158"/>
              <a:ext cx="360362" cy="217916"/>
            </a:xfrm>
            <a:custGeom>
              <a:avLst/>
              <a:gdLst>
                <a:gd name="connsiteX0" fmla="*/ 248154 w 495625"/>
                <a:gd name="connsiteY0" fmla="*/ 199 h 299711"/>
                <a:gd name="connsiteX1" fmla="*/ 341 w 495625"/>
                <a:gd name="connsiteY1" fmla="*/ 248012 h 299711"/>
                <a:gd name="connsiteX2" fmla="*/ 52240 w 495625"/>
                <a:gd name="connsiteY2" fmla="*/ 299910 h 299711"/>
                <a:gd name="connsiteX3" fmla="*/ 248154 w 495625"/>
                <a:gd name="connsiteY3" fmla="*/ 103994 h 299711"/>
                <a:gd name="connsiteX4" fmla="*/ 444069 w 495625"/>
                <a:gd name="connsiteY4" fmla="*/ 299910 h 299711"/>
                <a:gd name="connsiteX5" fmla="*/ 495967 w 495625"/>
                <a:gd name="connsiteY5" fmla="*/ 248012 h 299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625" h="299711">
                  <a:moveTo>
                    <a:pt x="248154" y="199"/>
                  </a:moveTo>
                  <a:lnTo>
                    <a:pt x="341" y="248012"/>
                  </a:lnTo>
                  <a:lnTo>
                    <a:pt x="52240" y="299910"/>
                  </a:lnTo>
                  <a:lnTo>
                    <a:pt x="248154" y="103994"/>
                  </a:lnTo>
                  <a:lnTo>
                    <a:pt x="444069" y="299910"/>
                  </a:lnTo>
                  <a:lnTo>
                    <a:pt x="495967" y="248012"/>
                  </a:lnTo>
                  <a:close/>
                </a:path>
              </a:pathLst>
            </a:custGeom>
            <a:solidFill>
              <a:schemeClr val="accent4"/>
            </a:solidFill>
            <a:ln w="10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65FF338-529D-FB2B-2B4D-08479119733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NBank | How to Projektantrag?</a:t>
            </a:r>
          </a:p>
        </p:txBody>
      </p:sp>
    </p:spTree>
    <p:extLst>
      <p:ext uri="{BB962C8B-B14F-4D97-AF65-F5344CB8AC3E}">
        <p14:creationId xmlns:p14="http://schemas.microsoft.com/office/powerpoint/2010/main" val="573924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F9D440E-CADD-4849-9A59-233696A8B61A}"/>
              </a:ext>
            </a:extLst>
          </p:cNvPr>
          <p:cNvSpPr/>
          <p:nvPr/>
        </p:nvSpPr>
        <p:spPr>
          <a:xfrm>
            <a:off x="6240463" y="0"/>
            <a:ext cx="5951537" cy="60928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pPr marL="180000" marR="0" lvl="0" indent="-1800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99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de-DE" sz="1800" b="0" i="0" u="none" strike="noStrike" kern="1200" cap="none" spc="0" normalizeH="0" baseline="0" noProof="0" dirty="0" err="1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1618" name="Titel 17">
            <a:extLst>
              <a:ext uri="{FF2B5EF4-FFF2-40B4-BE49-F238E27FC236}">
                <a16:creationId xmlns:a16="http://schemas.microsoft.com/office/drawing/2014/main" id="{8014D48C-8961-43C4-931C-7BA125C9BB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715189"/>
            <a:ext cx="5508625" cy="276999"/>
          </a:xfrm>
        </p:spPr>
        <p:txBody>
          <a:bodyPr/>
          <a:lstStyle/>
          <a:p>
            <a:r>
              <a:rPr lang="de-DE" altLang="de-DE" dirty="0"/>
              <a:t>NBank-Kommunalberatung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8FD1883B-D289-4DE0-BC22-EAEF53A648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556792"/>
            <a:ext cx="5797096" cy="1728192"/>
          </a:xfrm>
        </p:spPr>
        <p:txBody>
          <a:bodyPr/>
          <a:lstStyle/>
          <a:p>
            <a:pPr marL="180000" lvl="2" indent="-180000" fontAlgn="auto">
              <a:spcAft>
                <a:spcPts val="0"/>
              </a:spcAft>
              <a:buClr>
                <a:schemeClr val="accent4"/>
              </a:buClr>
              <a:defRPr/>
            </a:pPr>
            <a:r>
              <a:rPr lang="de-DE" dirty="0"/>
              <a:t>Anlaufstelle für öffentliche Kunden und gemeinnützige Investoren</a:t>
            </a:r>
          </a:p>
          <a:p>
            <a:pPr marL="180000" lvl="2" indent="-180000" fontAlgn="auto">
              <a:spcAft>
                <a:spcPts val="0"/>
              </a:spcAft>
              <a:buClr>
                <a:schemeClr val="accent4"/>
              </a:buClr>
              <a:defRPr/>
            </a:pPr>
            <a:r>
              <a:rPr lang="de-DE" dirty="0"/>
              <a:t>Beratung und Begleitung</a:t>
            </a:r>
          </a:p>
          <a:p>
            <a:pPr marL="180000" lvl="2" indent="-180000" fontAlgn="auto">
              <a:spcAft>
                <a:spcPts val="0"/>
              </a:spcAft>
              <a:buClr>
                <a:schemeClr val="accent4"/>
              </a:buClr>
              <a:defRPr/>
            </a:pPr>
            <a:r>
              <a:rPr lang="de-DE" b="1" dirty="0"/>
              <a:t>Angebote: </a:t>
            </a:r>
            <a:r>
              <a:rPr lang="de-DE" dirty="0"/>
              <a:t>Informieren, Reden, Schreiben, Intensiv-termine, NBank im Dialog, Messen, </a:t>
            </a:r>
            <a:r>
              <a:rPr lang="de-DE" b="1" dirty="0"/>
              <a:t>Sprechtage</a:t>
            </a:r>
          </a:p>
          <a:p>
            <a:pPr marL="0" lvl="2" indent="0" fontAlgn="auto">
              <a:spcAft>
                <a:spcPts val="0"/>
              </a:spcAft>
              <a:buClr>
                <a:schemeClr val="accent4"/>
              </a:buClr>
              <a:buNone/>
              <a:defRPr/>
            </a:pPr>
            <a:endParaRPr lang="de-DE" dirty="0"/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1DF15146-B2BC-4487-A16E-566AE327C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913" y="1011238"/>
            <a:ext cx="5508625" cy="276999"/>
          </a:xfrm>
        </p:spPr>
        <p:txBody>
          <a:bodyPr/>
          <a:lstStyle/>
          <a:p>
            <a:r>
              <a:rPr lang="de-DE" sz="1800" b="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Kommunalberatung (nbank.de)</a:t>
            </a:r>
            <a:endParaRPr lang="de-DE" sz="1800" b="0" dirty="0"/>
          </a:p>
        </p:txBody>
      </p:sp>
      <p:sp>
        <p:nvSpPr>
          <p:cNvPr id="111623" name="Fußzeilenplatzhalter 13">
            <a:extLst>
              <a:ext uri="{FF2B5EF4-FFF2-40B4-BE49-F238E27FC236}">
                <a16:creationId xmlns:a16="http://schemas.microsoft.com/office/drawing/2014/main" id="{422BF26E-DD44-4282-8F58-1CD1D3F9A570}"/>
              </a:ext>
            </a:extLst>
          </p:cNvPr>
          <p:cNvSpPr>
            <a:spLocks noGrp="1" noChangeArrowheads="1"/>
          </p:cNvSpPr>
          <p:nvPr>
            <p:ph type="ftr" sz="quarter" idx="17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NBank | How to Projektantrag?</a:t>
            </a:r>
          </a:p>
        </p:txBody>
      </p:sp>
      <p:sp>
        <p:nvSpPr>
          <p:cNvPr id="111624" name="Foliennummernplatzhalter 14">
            <a:extLst>
              <a:ext uri="{FF2B5EF4-FFF2-40B4-BE49-F238E27FC236}">
                <a16:creationId xmlns:a16="http://schemas.microsoft.com/office/drawing/2014/main" id="{7F358260-A718-4342-A4B2-298E59AF0511}"/>
              </a:ext>
            </a:extLst>
          </p:cNvPr>
          <p:cNvSpPr>
            <a:spLocks noGrp="1" noChangeArrowheads="1"/>
          </p:cNvSpPr>
          <p:nvPr>
            <p:ph type="sldNum" sz="quarter" idx="18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DAD8CFB-C0BB-4D89-9C5C-E0505D9F05F7}" type="slidenum">
              <a:rPr kumimoji="0" lang="de-DE" altLang="de-DE" sz="900" b="1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altLang="de-DE" sz="900" b="1" i="0" u="none" strike="noStrike" kern="1200" cap="none" spc="0" normalizeH="0" baseline="0" noProof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2" name="Bildschirmaufzeichnung 5">
            <a:hlinkClick r:id="" action="ppaction://media"/>
            <a:extLst>
              <a:ext uri="{FF2B5EF4-FFF2-40B4-BE49-F238E27FC236}">
                <a16:creationId xmlns:a16="http://schemas.microsoft.com/office/drawing/2014/main" id="{6F105D93-B02F-4BCB-A3FA-79EE8224360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00" end="3252.403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726" y="3408362"/>
            <a:ext cx="5616000" cy="268880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3" name="Bildplatzhalter 27">
            <a:extLst>
              <a:ext uri="{FF2B5EF4-FFF2-40B4-BE49-F238E27FC236}">
                <a16:creationId xmlns:a16="http://schemas.microsoft.com/office/drawing/2014/main" id="{5AC1CB5A-8629-423D-88D1-C31FDEFA84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72" r="2872"/>
          <a:stretch>
            <a:fillRect/>
          </a:stretch>
        </p:blipFill>
        <p:spPr>
          <a:xfrm>
            <a:off x="9552231" y="718566"/>
            <a:ext cx="1827730" cy="212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Bildplatzhalter 28">
            <a:extLst>
              <a:ext uri="{FF2B5EF4-FFF2-40B4-BE49-F238E27FC236}">
                <a16:creationId xmlns:a16="http://schemas.microsoft.com/office/drawing/2014/main" id="{81B314A9-0B67-45AB-9345-1C28D03B8AB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" t="8364" r="42580"/>
          <a:stretch/>
        </p:blipFill>
        <p:spPr>
          <a:xfrm>
            <a:off x="7183374" y="3400425"/>
            <a:ext cx="1827729" cy="212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0B6C7C59-909A-470D-A274-AF57880E0B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6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749" r="4077"/>
          <a:stretch/>
        </p:blipFill>
        <p:spPr bwMode="auto">
          <a:xfrm>
            <a:off x="9552232" y="3400425"/>
            <a:ext cx="1827729" cy="2124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ildplatzhalter 30">
            <a:extLst>
              <a:ext uri="{FF2B5EF4-FFF2-40B4-BE49-F238E27FC236}">
                <a16:creationId xmlns:a16="http://schemas.microsoft.com/office/drawing/2014/main" id="{E2BF0CA4-154E-4850-AA1C-3E0F90792F8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4" t="7189" r="9424" b="708"/>
          <a:stretch/>
        </p:blipFill>
        <p:spPr bwMode="gray">
          <a:xfrm>
            <a:off x="7183373" y="714585"/>
            <a:ext cx="1827730" cy="2124000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53D76F49-F263-45EB-AD58-751B1B357BB7}"/>
              </a:ext>
            </a:extLst>
          </p:cNvPr>
          <p:cNvSpPr txBox="1"/>
          <p:nvPr/>
        </p:nvSpPr>
        <p:spPr>
          <a:xfrm>
            <a:off x="7183373" y="2915593"/>
            <a:ext cx="2605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Jana Franke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73487142-4775-4148-882B-6660F559D28C}"/>
              </a:ext>
            </a:extLst>
          </p:cNvPr>
          <p:cNvSpPr txBox="1"/>
          <p:nvPr/>
        </p:nvSpPr>
        <p:spPr>
          <a:xfrm>
            <a:off x="9548986" y="2913618"/>
            <a:ext cx="2526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Christian Kropp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82C589B-A5E5-429A-B036-0ED783ABA34C}"/>
              </a:ext>
            </a:extLst>
          </p:cNvPr>
          <p:cNvSpPr txBox="1"/>
          <p:nvPr/>
        </p:nvSpPr>
        <p:spPr>
          <a:xfrm>
            <a:off x="7107173" y="5603572"/>
            <a:ext cx="2526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Manuel Schleicher-Ottens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82B1DC05-E789-4B6E-A28F-D34DEDA04B1A}"/>
              </a:ext>
            </a:extLst>
          </p:cNvPr>
          <p:cNvSpPr txBox="1"/>
          <p:nvPr/>
        </p:nvSpPr>
        <p:spPr>
          <a:xfrm>
            <a:off x="9552685" y="5603572"/>
            <a:ext cx="2639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Kiana Werner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0" mute="1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C70A5A7-E8C4-4D9C-A916-2F3469909D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0464" y="2030722"/>
            <a:ext cx="788985" cy="738664"/>
          </a:xfrm>
        </p:spPr>
        <p:txBody>
          <a:bodyPr/>
          <a:lstStyle/>
          <a:p>
            <a:r>
              <a:rPr lang="de-DE" dirty="0"/>
              <a:t>02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ED583A4-17AF-4905-AB5B-6CEE3C590F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0465" y="2832886"/>
            <a:ext cx="5508623" cy="738664"/>
          </a:xfrm>
        </p:spPr>
        <p:txBody>
          <a:bodyPr/>
          <a:lstStyle/>
          <a:p>
            <a:r>
              <a:rPr lang="de-DE" dirty="0"/>
              <a:t>Fördersegmente</a:t>
            </a:r>
          </a:p>
        </p:txBody>
      </p:sp>
      <p:pic>
        <p:nvPicPr>
          <p:cNvPr id="14" name="Bildplatzhalter 13">
            <a:extLst>
              <a:ext uri="{FF2B5EF4-FFF2-40B4-BE49-F238E27FC236}">
                <a16:creationId xmlns:a16="http://schemas.microsoft.com/office/drawing/2014/main" id="{9ABF3008-6C65-4B99-A463-38310662CF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6421" r="26421"/>
          <a:stretch>
            <a:fillRect/>
          </a:stretch>
        </p:blipFill>
        <p:spPr/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AB9AEB1C-13B0-47B9-BBD1-4A96A9AC1D6C}"/>
              </a:ext>
            </a:extLst>
          </p:cNvPr>
          <p:cNvSpPr txBox="1"/>
          <p:nvPr/>
        </p:nvSpPr>
        <p:spPr>
          <a:xfrm>
            <a:off x="0" y="6488668"/>
            <a:ext cx="16315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chemeClr val="bg1"/>
                </a:solidFill>
              </a:rPr>
              <a:t>AdobeStock_135950321</a:t>
            </a:r>
          </a:p>
        </p:txBody>
      </p:sp>
    </p:spTree>
    <p:extLst>
      <p:ext uri="{BB962C8B-B14F-4D97-AF65-F5344CB8AC3E}">
        <p14:creationId xmlns:p14="http://schemas.microsoft.com/office/powerpoint/2010/main" val="1208430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55A7B-DB6F-A957-B492-21198D440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760BBF33-B788-E6FC-4588-7AA35EBCE3A6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Möglichkeiten für nichtrückzahlbare Zuschüsse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A85DF2-5808-46A7-6DF4-ECF2C96F3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442913" y="6488589"/>
            <a:ext cx="331561" cy="1384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C04594-A9A3-42F9-A36A-DB638254B19B}" type="slidenum">
              <a:rPr kumimoji="0" lang="de-DE" sz="900" b="1" i="0" u="none" strike="noStrike" kern="1200" cap="none" spc="0" normalizeH="0" baseline="0" noProof="0" smtClean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900" b="1" i="0" u="none" strike="noStrike" kern="1200" cap="none" spc="0" normalizeH="0" baseline="0" noProof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A165C22-7140-F6AE-F984-19C556F78F86}"/>
              </a:ext>
            </a:extLst>
          </p:cNvPr>
          <p:cNvSpPr/>
          <p:nvPr/>
        </p:nvSpPr>
        <p:spPr bwMode="gray">
          <a:xfrm>
            <a:off x="4147294" y="1700213"/>
            <a:ext cx="4145012" cy="4392612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FD79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174B478-4CAD-CC0B-4288-5F1CA24E1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4805363" y="2491582"/>
            <a:ext cx="2809875" cy="2809875"/>
          </a:xfrm>
          <a:prstGeom prst="rect">
            <a:avLst/>
          </a:prstGeom>
        </p:spPr>
      </p:pic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6249C742-E344-B865-CF4D-4950C2AB7F0E}"/>
              </a:ext>
            </a:extLst>
          </p:cNvPr>
          <p:cNvSpPr txBox="1">
            <a:spLocks/>
          </p:cNvSpPr>
          <p:nvPr/>
        </p:nvSpPr>
        <p:spPr bwMode="gray">
          <a:xfrm>
            <a:off x="442914" y="1700509"/>
            <a:ext cx="2944018" cy="198773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32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4000" indent="-324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Umwelt, Klima, Energie, Nachhaltigkeit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Starkregenvorsorgekonzepte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Wassermengenmanagement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Landschaftswerte 2.0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Klimaschutz und Energieeffizienz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Ressourceneffizienz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C9CC4D1A-C944-417B-2D20-42B68BDBCF91}"/>
              </a:ext>
            </a:extLst>
          </p:cNvPr>
          <p:cNvSpPr txBox="1">
            <a:spLocks/>
          </p:cNvSpPr>
          <p:nvPr/>
        </p:nvSpPr>
        <p:spPr bwMode="gray">
          <a:xfrm>
            <a:off x="442913" y="4131070"/>
            <a:ext cx="2951917" cy="1379339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32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4000" indent="-324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Infrastruktur, Gewerbegebiete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Wirtschaftsnahe Infrastruktur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(GRW / EFRE)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Technologie- und Gründerzentren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Intermodale Logistikknoten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205952FA-BB4B-E364-5B14-87958E1E0D2B}"/>
              </a:ext>
            </a:extLst>
          </p:cNvPr>
          <p:cNvCxnSpPr>
            <a:cxnSpLocks/>
          </p:cNvCxnSpPr>
          <p:nvPr/>
        </p:nvCxnSpPr>
        <p:spPr bwMode="gray">
          <a:xfrm>
            <a:off x="442913" y="3858020"/>
            <a:ext cx="3632421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86CFBDDD-4D45-DA0E-66D8-5DE6C762FC7F}"/>
              </a:ext>
            </a:extLst>
          </p:cNvPr>
          <p:cNvCxnSpPr>
            <a:cxnSpLocks/>
          </p:cNvCxnSpPr>
          <p:nvPr/>
        </p:nvCxnSpPr>
        <p:spPr bwMode="gray">
          <a:xfrm>
            <a:off x="328501" y="6069209"/>
            <a:ext cx="3744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platzhalter 2">
            <a:extLst>
              <a:ext uri="{FF2B5EF4-FFF2-40B4-BE49-F238E27FC236}">
                <a16:creationId xmlns:a16="http://schemas.microsoft.com/office/drawing/2014/main" id="{CD682E9C-4DC7-C68D-7192-E52E77AB8541}"/>
              </a:ext>
            </a:extLst>
          </p:cNvPr>
          <p:cNvSpPr txBox="1">
            <a:spLocks/>
          </p:cNvSpPr>
          <p:nvPr/>
        </p:nvSpPr>
        <p:spPr bwMode="gray">
          <a:xfrm>
            <a:off x="9077314" y="1700509"/>
            <a:ext cx="2669599" cy="1913429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32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4000" indent="-324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Verkehr, Mobilität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Sonderprogramm Stadt und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Land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ÖPNV klimaschonende</a:t>
            </a:r>
            <a:b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Fahrzeuge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flexible Bedienformen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Mobilitätszentralen</a:t>
            </a:r>
          </a:p>
        </p:txBody>
      </p:sp>
      <p:sp>
        <p:nvSpPr>
          <p:cNvPr id="24" name="Textplatzhalter 2">
            <a:extLst>
              <a:ext uri="{FF2B5EF4-FFF2-40B4-BE49-F238E27FC236}">
                <a16:creationId xmlns:a16="http://schemas.microsoft.com/office/drawing/2014/main" id="{8F9FFB78-086B-FB1E-F5C9-A566E85D4550}"/>
              </a:ext>
            </a:extLst>
          </p:cNvPr>
          <p:cNvSpPr txBox="1">
            <a:spLocks/>
          </p:cNvSpPr>
          <p:nvPr/>
        </p:nvSpPr>
        <p:spPr bwMode="gray">
          <a:xfrm>
            <a:off x="9077314" y="4131070"/>
            <a:ext cx="2671823" cy="164931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32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4000" indent="-324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Stadt- und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Wohnraumentwicklung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Städtebauförderung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Wohnraumförderung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Gute Nachbarschaft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Tourismus</a:t>
            </a:r>
          </a:p>
        </p:txBody>
      </p: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4C152FAA-9F1E-083B-C8CF-EF52FF4BA648}"/>
              </a:ext>
            </a:extLst>
          </p:cNvPr>
          <p:cNvCxnSpPr>
            <a:cxnSpLocks/>
          </p:cNvCxnSpPr>
          <p:nvPr/>
        </p:nvCxnSpPr>
        <p:spPr bwMode="gray">
          <a:xfrm>
            <a:off x="8396810" y="3858020"/>
            <a:ext cx="3384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219437D9-B958-797D-763D-F4FB0F8C2E47}"/>
              </a:ext>
            </a:extLst>
          </p:cNvPr>
          <p:cNvCxnSpPr>
            <a:cxnSpLocks/>
          </p:cNvCxnSpPr>
          <p:nvPr/>
        </p:nvCxnSpPr>
        <p:spPr bwMode="gray">
          <a:xfrm>
            <a:off x="8365137" y="6069209"/>
            <a:ext cx="3384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120F1535-2E6B-5043-61BD-A5F5EFAF3690}"/>
              </a:ext>
            </a:extLst>
          </p:cNvPr>
          <p:cNvSpPr txBox="1">
            <a:spLocks/>
          </p:cNvSpPr>
          <p:nvPr/>
        </p:nvSpPr>
        <p:spPr bwMode="gray">
          <a:xfrm>
            <a:off x="3499334" y="1700805"/>
            <a:ext cx="576000" cy="2092225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32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4000" indent="-324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4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000" b="1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/>
            </a:endParaRPr>
          </a:p>
        </p:txBody>
      </p:sp>
      <p:sp>
        <p:nvSpPr>
          <p:cNvPr id="28" name="Textplatzhalter 2">
            <a:extLst>
              <a:ext uri="{FF2B5EF4-FFF2-40B4-BE49-F238E27FC236}">
                <a16:creationId xmlns:a16="http://schemas.microsoft.com/office/drawing/2014/main" id="{F1DB49DF-A4B3-4CA2-849D-96F5C7A77593}"/>
              </a:ext>
            </a:extLst>
          </p:cNvPr>
          <p:cNvSpPr txBox="1">
            <a:spLocks/>
          </p:cNvSpPr>
          <p:nvPr/>
        </p:nvSpPr>
        <p:spPr bwMode="gray">
          <a:xfrm>
            <a:off x="3499334" y="3923010"/>
            <a:ext cx="576000" cy="2091600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32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4000" indent="-324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4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000" b="1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/>
            </a:endParaRPr>
          </a:p>
        </p:txBody>
      </p:sp>
      <p:sp>
        <p:nvSpPr>
          <p:cNvPr id="29" name="Textplatzhalter 2">
            <a:extLst>
              <a:ext uri="{FF2B5EF4-FFF2-40B4-BE49-F238E27FC236}">
                <a16:creationId xmlns:a16="http://schemas.microsoft.com/office/drawing/2014/main" id="{608EC721-2657-4C3A-883D-04AFB2DBE433}"/>
              </a:ext>
            </a:extLst>
          </p:cNvPr>
          <p:cNvSpPr txBox="1">
            <a:spLocks/>
          </p:cNvSpPr>
          <p:nvPr/>
        </p:nvSpPr>
        <p:spPr bwMode="gray">
          <a:xfrm>
            <a:off x="8396810" y="1700805"/>
            <a:ext cx="576000" cy="2092225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32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4000" indent="-324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4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000" b="1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/>
            </a:endParaRPr>
          </a:p>
        </p:txBody>
      </p:sp>
      <p:sp>
        <p:nvSpPr>
          <p:cNvPr id="30" name="Textplatzhalter 2">
            <a:extLst>
              <a:ext uri="{FF2B5EF4-FFF2-40B4-BE49-F238E27FC236}">
                <a16:creationId xmlns:a16="http://schemas.microsoft.com/office/drawing/2014/main" id="{5DCCE8D8-ACBA-4780-85AD-D610C055BAF0}"/>
              </a:ext>
            </a:extLst>
          </p:cNvPr>
          <p:cNvSpPr txBox="1">
            <a:spLocks/>
          </p:cNvSpPr>
          <p:nvPr/>
        </p:nvSpPr>
        <p:spPr bwMode="gray">
          <a:xfrm>
            <a:off x="8404709" y="3923010"/>
            <a:ext cx="576000" cy="2091600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4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32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4000" indent="-324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 marL="324000" indent="-324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Wingdings 3" panose="05040102010807070707" pitchFamily="18" charset="2"/>
              <a:buChar char="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4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000" b="1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/>
            </a:endParaRPr>
          </a:p>
        </p:txBody>
      </p:sp>
      <p:sp>
        <p:nvSpPr>
          <p:cNvPr id="20" name="Textplatzhalter 11">
            <a:extLst>
              <a:ext uri="{FF2B5EF4-FFF2-40B4-BE49-F238E27FC236}">
                <a16:creationId xmlns:a16="http://schemas.microsoft.com/office/drawing/2014/main" id="{64E01B25-B2FB-4FAA-9F85-84192F842C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801" y="1011600"/>
            <a:ext cx="11304000" cy="276999"/>
          </a:xfrm>
        </p:spPr>
        <p:txBody>
          <a:bodyPr/>
          <a:lstStyle/>
          <a:p>
            <a:pPr marL="216000" indent="-216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3"/>
              </a:buClr>
            </a:pPr>
            <a:r>
              <a:rPr lang="de-DE" sz="1800" dirty="0">
                <a:solidFill>
                  <a:schemeClr val="accent3"/>
                </a:solidFill>
              </a:rPr>
              <a:t>2025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A074CD6-B79E-DA00-C186-FAEC28A9D4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NBank | How to Projektantrag?</a:t>
            </a:r>
          </a:p>
        </p:txBody>
      </p:sp>
      <p:sp>
        <p:nvSpPr>
          <p:cNvPr id="4" name="Fußzeilenplatzhalter 13">
            <a:extLst>
              <a:ext uri="{FF2B5EF4-FFF2-40B4-BE49-F238E27FC236}">
                <a16:creationId xmlns:a16="http://schemas.microsoft.com/office/drawing/2014/main" id="{A853B252-1ABC-F149-0A20-243ED00CB9FA}"/>
              </a:ext>
            </a:extLst>
          </p:cNvPr>
          <p:cNvSpPr txBox="1">
            <a:spLocks noChangeArrowheads="1"/>
          </p:cNvSpPr>
          <p:nvPr/>
        </p:nvSpPr>
        <p:spPr>
          <a:xfrm>
            <a:off x="803275" y="6488113"/>
            <a:ext cx="8353425" cy="139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="b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/>
              <a:t>NBank | How to Projektantrag?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569154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CA1F39A-BEE7-A406-D8A3-54DF22C8F7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CB52EC-CF63-534C-86A5-584D02249D32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1" i="0" u="none" strike="noStrike" kern="1200" cap="none" spc="0" normalizeH="0" baseline="0" noProof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ED59CF6F-5259-4373-4B9B-E7E5F1B0D200}"/>
              </a:ext>
            </a:extLst>
          </p:cNvPr>
          <p:cNvSpPr/>
          <p:nvPr/>
        </p:nvSpPr>
        <p:spPr>
          <a:xfrm>
            <a:off x="911224" y="1100468"/>
            <a:ext cx="10337160" cy="8969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Textplatzhalter 16">
            <a:extLst>
              <a:ext uri="{FF2B5EF4-FFF2-40B4-BE49-F238E27FC236}">
                <a16:creationId xmlns:a16="http://schemas.microsoft.com/office/drawing/2014/main" id="{D1F78FE5-B712-C190-E18E-59290C0421AE}"/>
              </a:ext>
            </a:extLst>
          </p:cNvPr>
          <p:cNvSpPr txBox="1">
            <a:spLocks/>
          </p:cNvSpPr>
          <p:nvPr/>
        </p:nvSpPr>
        <p:spPr>
          <a:xfrm>
            <a:off x="943615" y="1415379"/>
            <a:ext cx="9316803" cy="573759"/>
          </a:xfrm>
          <a:prstGeom prst="rect">
            <a:avLst/>
          </a:prstGeom>
        </p:spPr>
        <p:txBody>
          <a:bodyPr lIns="108000" tIns="36000" rIns="108000" bIns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SzPct val="75000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511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tabLst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628650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809625" indent="-2730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6413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9900"/>
              </a:buClr>
              <a:buSzPct val="75000"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Schule, Sporthalle, Radweg, Straßen, Feuerwehr, Kindertagesstätten, Schwimmbäder, Verwaltungsgebäude, Gewerbegebiete, Städtebau u.v.a.m.</a:t>
            </a:r>
          </a:p>
        </p:txBody>
      </p:sp>
      <p:sp>
        <p:nvSpPr>
          <p:cNvPr id="8" name="Textplatzhalter 18">
            <a:extLst>
              <a:ext uri="{FF2B5EF4-FFF2-40B4-BE49-F238E27FC236}">
                <a16:creationId xmlns:a16="http://schemas.microsoft.com/office/drawing/2014/main" id="{A358C8AD-BA03-6663-A8D2-9774C91C7CF9}"/>
              </a:ext>
            </a:extLst>
          </p:cNvPr>
          <p:cNvSpPr txBox="1">
            <a:spLocks/>
          </p:cNvSpPr>
          <p:nvPr/>
        </p:nvSpPr>
        <p:spPr>
          <a:xfrm>
            <a:off x="943616" y="1100467"/>
            <a:ext cx="6866884" cy="277396"/>
          </a:xfrm>
          <a:prstGeom prst="rect">
            <a:avLst/>
          </a:prstGeom>
        </p:spPr>
        <p:txBody>
          <a:bodyPr lIns="108000" tIns="36000" rIns="108000" bIns="0"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75000"/>
              <a:defRPr sz="1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511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tabLst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628650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809625" indent="-2730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6413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FF9900"/>
              </a:buClr>
              <a:buSzPct val="75000"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Investitionen in die kommunale und soziale Infrastruktur: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179815F-EED2-A910-CA57-C871BD6E5563}"/>
              </a:ext>
            </a:extLst>
          </p:cNvPr>
          <p:cNvSpPr/>
          <p:nvPr/>
        </p:nvSpPr>
        <p:spPr>
          <a:xfrm>
            <a:off x="911223" y="2077187"/>
            <a:ext cx="2871959" cy="193664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Textplatzhalter 16">
            <a:extLst>
              <a:ext uri="{FF2B5EF4-FFF2-40B4-BE49-F238E27FC236}">
                <a16:creationId xmlns:a16="http://schemas.microsoft.com/office/drawing/2014/main" id="{BC09F71B-4C03-347B-23B0-A78AD46ABB4B}"/>
              </a:ext>
            </a:extLst>
          </p:cNvPr>
          <p:cNvSpPr txBox="1">
            <a:spLocks/>
          </p:cNvSpPr>
          <p:nvPr/>
        </p:nvSpPr>
        <p:spPr>
          <a:xfrm>
            <a:off x="911224" y="2392097"/>
            <a:ext cx="2581027" cy="1621735"/>
          </a:xfrm>
          <a:prstGeom prst="rect">
            <a:avLst/>
          </a:prstGeom>
        </p:spPr>
        <p:txBody>
          <a:bodyPr lIns="108000" tIns="36000" rIns="108000" bIns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SzPct val="75000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511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tabLst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628650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809625" indent="-2730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6413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Kreditermächtigung</a:t>
            </a:r>
          </a:p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idR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Eigentum</a:t>
            </a:r>
          </a:p>
        </p:txBody>
      </p:sp>
      <p:sp>
        <p:nvSpPr>
          <p:cNvPr id="14" name="Textplatzhalter 18">
            <a:extLst>
              <a:ext uri="{FF2B5EF4-FFF2-40B4-BE49-F238E27FC236}">
                <a16:creationId xmlns:a16="http://schemas.microsoft.com/office/drawing/2014/main" id="{FF9E9FD9-62D6-01AD-2C11-F8DE54B6894F}"/>
              </a:ext>
            </a:extLst>
          </p:cNvPr>
          <p:cNvSpPr txBox="1">
            <a:spLocks/>
          </p:cNvSpPr>
          <p:nvPr/>
        </p:nvSpPr>
        <p:spPr>
          <a:xfrm>
            <a:off x="911224" y="2077186"/>
            <a:ext cx="1994137" cy="277396"/>
          </a:xfrm>
          <a:prstGeom prst="rect">
            <a:avLst/>
          </a:prstGeom>
        </p:spPr>
        <p:txBody>
          <a:bodyPr lIns="108000" tIns="36000" rIns="108000" bIns="0"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75000"/>
              <a:defRPr sz="1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511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tabLst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628650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809625" indent="-2730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6413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FF9900"/>
              </a:buClr>
              <a:buSzPct val="75000"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Bedingungen: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5ABC285-7F98-1360-4E9A-5A3822DE83EC}"/>
              </a:ext>
            </a:extLst>
          </p:cNvPr>
          <p:cNvSpPr/>
          <p:nvPr/>
        </p:nvSpPr>
        <p:spPr>
          <a:xfrm>
            <a:off x="3857374" y="2077186"/>
            <a:ext cx="4566800" cy="40275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Textplatzhalter 16">
            <a:extLst>
              <a:ext uri="{FF2B5EF4-FFF2-40B4-BE49-F238E27FC236}">
                <a16:creationId xmlns:a16="http://schemas.microsoft.com/office/drawing/2014/main" id="{0B68FC8C-BA36-472A-415A-D2B460D08D91}"/>
              </a:ext>
            </a:extLst>
          </p:cNvPr>
          <p:cNvSpPr txBox="1">
            <a:spLocks/>
          </p:cNvSpPr>
          <p:nvPr/>
        </p:nvSpPr>
        <p:spPr>
          <a:xfrm>
            <a:off x="3927441" y="2460055"/>
            <a:ext cx="4251940" cy="3575007"/>
          </a:xfrm>
          <a:prstGeom prst="rect">
            <a:avLst/>
          </a:prstGeom>
        </p:spPr>
        <p:txBody>
          <a:bodyPr lIns="108000" tIns="36000" rIns="108000" bIns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SzPct val="75000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511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tabLst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628650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809625" indent="-2730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6413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FF99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Kredit bis zu 100% der Investitionen</a:t>
            </a:r>
          </a:p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FF99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keine Limits</a:t>
            </a:r>
          </a:p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FF99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Laufzeit bis zu 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30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Jahre</a:t>
            </a:r>
          </a:p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FF99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Zinsbindung bis zu 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30 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Jahre</a:t>
            </a:r>
          </a:p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FF99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freie Wahl von Laufzeit, Zinsbindung und Zahlungszeitpunkt im Jahr </a:t>
            </a:r>
          </a:p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FF99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Kombination mit Zuschüssen 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beihilfefrei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möglich</a:t>
            </a:r>
          </a:p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FF99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mehrfache Kreditaufnahme möglich</a:t>
            </a:r>
          </a:p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FF99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Bündelung verschiedener Finanzierungsobjekte möglich</a:t>
            </a:r>
          </a:p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FF99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Umschuldung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früherer Investitionskredite ebenfalls bis zu 30 / 30 möglich</a:t>
            </a:r>
          </a:p>
        </p:txBody>
      </p:sp>
      <p:sp>
        <p:nvSpPr>
          <p:cNvPr id="17" name="Textplatzhalter 18">
            <a:extLst>
              <a:ext uri="{FF2B5EF4-FFF2-40B4-BE49-F238E27FC236}">
                <a16:creationId xmlns:a16="http://schemas.microsoft.com/office/drawing/2014/main" id="{C9CF6C4B-5AF7-A3B3-69A0-2C527F05BBE2}"/>
              </a:ext>
            </a:extLst>
          </p:cNvPr>
          <p:cNvSpPr txBox="1">
            <a:spLocks/>
          </p:cNvSpPr>
          <p:nvPr/>
        </p:nvSpPr>
        <p:spPr>
          <a:xfrm>
            <a:off x="3942481" y="2102618"/>
            <a:ext cx="3213945" cy="277396"/>
          </a:xfrm>
          <a:prstGeom prst="rect">
            <a:avLst/>
          </a:prstGeom>
        </p:spPr>
        <p:txBody>
          <a:bodyPr lIns="108000" tIns="36000" rIns="108000" bIns="0"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75000"/>
              <a:defRPr sz="1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511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tabLst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628650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809625" indent="-2730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6413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FF9900"/>
              </a:buClr>
              <a:buSzPct val="75000"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Finanzierung: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970640FB-5F9E-93B8-F897-464A2AFD90CE}"/>
              </a:ext>
            </a:extLst>
          </p:cNvPr>
          <p:cNvSpPr/>
          <p:nvPr/>
        </p:nvSpPr>
        <p:spPr>
          <a:xfrm>
            <a:off x="8498366" y="2084661"/>
            <a:ext cx="2733178" cy="24187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Textplatzhalter 16">
            <a:extLst>
              <a:ext uri="{FF2B5EF4-FFF2-40B4-BE49-F238E27FC236}">
                <a16:creationId xmlns:a16="http://schemas.microsoft.com/office/drawing/2014/main" id="{16BC21AD-AC88-4BBB-4C99-5AFB8EB4DA71}"/>
              </a:ext>
            </a:extLst>
          </p:cNvPr>
          <p:cNvSpPr txBox="1">
            <a:spLocks/>
          </p:cNvSpPr>
          <p:nvPr/>
        </p:nvSpPr>
        <p:spPr>
          <a:xfrm>
            <a:off x="8542665" y="2413363"/>
            <a:ext cx="2627722" cy="2031181"/>
          </a:xfrm>
          <a:prstGeom prst="rect">
            <a:avLst/>
          </a:prstGeom>
        </p:spPr>
        <p:txBody>
          <a:bodyPr lIns="108000" tIns="36000" rIns="108000" bIns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SzPct val="75000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511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tabLst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628650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809625" indent="-2730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6413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Kreditanfrage per Mail an kommunalkredite@nbank.de</a:t>
            </a:r>
          </a:p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Verbindliches Angebot zum Wunschzeitpunkt</a:t>
            </a:r>
          </a:p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Kreditannahme</a:t>
            </a:r>
          </a:p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Austausch Kreditverträge + ergänzende Unterlagen</a:t>
            </a:r>
          </a:p>
          <a:p>
            <a:pPr marL="144000" marR="0" lvl="0" indent="-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Valuta nach Wunsch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1BC79130-77D4-F2E9-3E84-3F9817713E12}"/>
              </a:ext>
            </a:extLst>
          </p:cNvPr>
          <p:cNvSpPr txBox="1">
            <a:spLocks/>
          </p:cNvSpPr>
          <p:nvPr/>
        </p:nvSpPr>
        <p:spPr>
          <a:xfrm>
            <a:off x="8542665" y="2098452"/>
            <a:ext cx="2627722" cy="277396"/>
          </a:xfrm>
          <a:prstGeom prst="rect">
            <a:avLst/>
          </a:prstGeom>
        </p:spPr>
        <p:txBody>
          <a:bodyPr lIns="108000" tIns="36000" rIns="108000" bIns="0"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75000"/>
              <a:defRPr sz="1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511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tabLst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628650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809625" indent="-2730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6413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FF9900"/>
              </a:buClr>
              <a:buSzPct val="75000"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Ablauf: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80DD6E6A-2F3F-B6EB-3BE5-32D44AFF896E}"/>
              </a:ext>
            </a:extLst>
          </p:cNvPr>
          <p:cNvSpPr/>
          <p:nvPr/>
        </p:nvSpPr>
        <p:spPr>
          <a:xfrm>
            <a:off x="911223" y="4104995"/>
            <a:ext cx="2871959" cy="19997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8" name="Textplatzhalter 16">
            <a:extLst>
              <a:ext uri="{FF2B5EF4-FFF2-40B4-BE49-F238E27FC236}">
                <a16:creationId xmlns:a16="http://schemas.microsoft.com/office/drawing/2014/main" id="{66E14E01-B373-53AD-E57B-DFF2D671AEBE}"/>
              </a:ext>
            </a:extLst>
          </p:cNvPr>
          <p:cNvSpPr txBox="1">
            <a:spLocks/>
          </p:cNvSpPr>
          <p:nvPr/>
        </p:nvSpPr>
        <p:spPr>
          <a:xfrm>
            <a:off x="911224" y="4169033"/>
            <a:ext cx="2792966" cy="1693936"/>
          </a:xfrm>
          <a:prstGeom prst="rect">
            <a:avLst/>
          </a:prstGeom>
        </p:spPr>
        <p:txBody>
          <a:bodyPr lIns="108000" tIns="36000" rIns="108000" bIns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SzPct val="75000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511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tabLst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628650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809625" indent="-2730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6413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FF9900"/>
              </a:buClr>
              <a:buSzPct val="75000"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Konsortialkredit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FF9900"/>
              </a:buClr>
              <a:buSzPct val="75000"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(nicht konsortialführend, max. 50%, pari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passu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FF9900"/>
              </a:buClr>
              <a:buSzPct val="75000"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Konzernkredit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FF9900"/>
              </a:buClr>
              <a:buSzPct val="75000"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(§ 121a NKomVG) 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0DA6D4D0-FC25-9CC1-5D96-DBB158256CE7}"/>
              </a:ext>
            </a:extLst>
          </p:cNvPr>
          <p:cNvSpPr/>
          <p:nvPr/>
        </p:nvSpPr>
        <p:spPr>
          <a:xfrm>
            <a:off x="8498366" y="4600147"/>
            <a:ext cx="2733179" cy="15045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1" name="Textplatzhalter 16">
            <a:extLst>
              <a:ext uri="{FF2B5EF4-FFF2-40B4-BE49-F238E27FC236}">
                <a16:creationId xmlns:a16="http://schemas.microsoft.com/office/drawing/2014/main" id="{BF521277-FCAC-E38A-EA7C-6FA0B05158B8}"/>
              </a:ext>
            </a:extLst>
          </p:cNvPr>
          <p:cNvSpPr txBox="1">
            <a:spLocks/>
          </p:cNvSpPr>
          <p:nvPr/>
        </p:nvSpPr>
        <p:spPr>
          <a:xfrm>
            <a:off x="8543891" y="4983047"/>
            <a:ext cx="1994137" cy="878893"/>
          </a:xfrm>
          <a:prstGeom prst="rect">
            <a:avLst/>
          </a:prstGeom>
        </p:spPr>
        <p:txBody>
          <a:bodyPr lIns="108000" tIns="36000" rIns="108000" bIns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3"/>
              </a:buClr>
              <a:buSzPct val="75000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511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tabLst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628650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809625" indent="-2730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6413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9900"/>
              </a:buClr>
              <a:buSzPct val="75000"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nicht erforderlich</a:t>
            </a:r>
          </a:p>
        </p:txBody>
      </p:sp>
      <p:sp>
        <p:nvSpPr>
          <p:cNvPr id="32" name="Textplatzhalter 18">
            <a:extLst>
              <a:ext uri="{FF2B5EF4-FFF2-40B4-BE49-F238E27FC236}">
                <a16:creationId xmlns:a16="http://schemas.microsoft.com/office/drawing/2014/main" id="{FCA953AF-BEB1-A007-1051-DB815D3AAB47}"/>
              </a:ext>
            </a:extLst>
          </p:cNvPr>
          <p:cNvSpPr txBox="1">
            <a:spLocks/>
          </p:cNvSpPr>
          <p:nvPr/>
        </p:nvSpPr>
        <p:spPr>
          <a:xfrm>
            <a:off x="8553299" y="4665403"/>
            <a:ext cx="2359261" cy="220916"/>
          </a:xfrm>
          <a:prstGeom prst="rect">
            <a:avLst/>
          </a:prstGeom>
        </p:spPr>
        <p:txBody>
          <a:bodyPr lIns="108000" tIns="36000" rIns="108000" bIns="0"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75000"/>
              <a:defRPr sz="1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511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447675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tabLst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628650" indent="-2667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809625" indent="-2730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6413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FF9900"/>
              </a:buClr>
              <a:buSzPct val="75000"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Verwendungsnachweis:</a:t>
            </a:r>
          </a:p>
        </p:txBody>
      </p:sp>
      <p:pic>
        <p:nvPicPr>
          <p:cNvPr id="36" name="Bildplatzhalter 77">
            <a:extLst>
              <a:ext uri="{FF2B5EF4-FFF2-40B4-BE49-F238E27FC236}">
                <a16:creationId xmlns:a16="http://schemas.microsoft.com/office/drawing/2014/main" id="{64CB02B5-6F9A-E9DB-1AE5-0398A7906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40" b="240"/>
          <a:stretch>
            <a:fillRect/>
          </a:stretch>
        </p:blipFill>
        <p:spPr>
          <a:xfrm>
            <a:off x="2991675" y="5352420"/>
            <a:ext cx="660663" cy="658238"/>
          </a:xfrm>
          <a:prstGeom prst="rect">
            <a:avLst/>
          </a:prstGeom>
        </p:spPr>
      </p:pic>
      <p:pic>
        <p:nvPicPr>
          <p:cNvPr id="37" name="Bildplatzhalter 81">
            <a:extLst>
              <a:ext uri="{FF2B5EF4-FFF2-40B4-BE49-F238E27FC236}">
                <a16:creationId xmlns:a16="http://schemas.microsoft.com/office/drawing/2014/main" id="{4A50CB49-9E70-7926-9951-F8ACC386F7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20" b="120"/>
          <a:stretch>
            <a:fillRect/>
          </a:stretch>
        </p:blipFill>
        <p:spPr>
          <a:xfrm>
            <a:off x="10653823" y="3929876"/>
            <a:ext cx="516564" cy="514668"/>
          </a:xfrm>
          <a:prstGeom prst="rect">
            <a:avLst/>
          </a:prstGeom>
        </p:spPr>
      </p:pic>
      <p:pic>
        <p:nvPicPr>
          <p:cNvPr id="38" name="Bildplatzhalter 85">
            <a:extLst>
              <a:ext uri="{FF2B5EF4-FFF2-40B4-BE49-F238E27FC236}">
                <a16:creationId xmlns:a16="http://schemas.microsoft.com/office/drawing/2014/main" id="{9ACE276A-E18E-7C4D-6DCB-EA1B703284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t="240" b="240"/>
          <a:stretch>
            <a:fillRect/>
          </a:stretch>
        </p:blipFill>
        <p:spPr>
          <a:xfrm>
            <a:off x="10423111" y="5376824"/>
            <a:ext cx="660663" cy="658238"/>
          </a:xfrm>
          <a:prstGeom prst="rect">
            <a:avLst/>
          </a:prstGeom>
        </p:spPr>
      </p:pic>
      <p:pic>
        <p:nvPicPr>
          <p:cNvPr id="42" name="Bildplatzhalter 83">
            <a:extLst>
              <a:ext uri="{FF2B5EF4-FFF2-40B4-BE49-F238E27FC236}">
                <a16:creationId xmlns:a16="http://schemas.microsoft.com/office/drawing/2014/main" id="{BB32E443-538C-5E2E-7E0B-D768126C01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240" b="240"/>
          <a:stretch>
            <a:fillRect/>
          </a:stretch>
        </p:blipFill>
        <p:spPr>
          <a:xfrm>
            <a:off x="7622816" y="5376824"/>
            <a:ext cx="660663" cy="658238"/>
          </a:xfrm>
          <a:prstGeom prst="rect">
            <a:avLst/>
          </a:prstGeom>
        </p:spPr>
      </p:pic>
      <p:pic>
        <p:nvPicPr>
          <p:cNvPr id="43" name="Bildplatzhalter 79">
            <a:extLst>
              <a:ext uri="{FF2B5EF4-FFF2-40B4-BE49-F238E27FC236}">
                <a16:creationId xmlns:a16="http://schemas.microsoft.com/office/drawing/2014/main" id="{0724C5F5-7510-2425-CC16-A70CE0C3D5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120" b="120"/>
          <a:stretch>
            <a:fillRect/>
          </a:stretch>
        </p:blipFill>
        <p:spPr>
          <a:xfrm>
            <a:off x="10509725" y="1300251"/>
            <a:ext cx="660663" cy="658238"/>
          </a:xfrm>
          <a:prstGeom prst="rect">
            <a:avLst/>
          </a:prstGeom>
        </p:spPr>
      </p:pic>
      <p:pic>
        <p:nvPicPr>
          <p:cNvPr id="45" name="Bildplatzhalter 75">
            <a:extLst>
              <a:ext uri="{FF2B5EF4-FFF2-40B4-BE49-F238E27FC236}">
                <a16:creationId xmlns:a16="http://schemas.microsoft.com/office/drawing/2014/main" id="{4C284213-92C0-38EC-AD8C-46D91ADBD11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120" b="120"/>
          <a:stretch>
            <a:fillRect/>
          </a:stretch>
        </p:blipFill>
        <p:spPr>
          <a:xfrm>
            <a:off x="3048941" y="3282055"/>
            <a:ext cx="660663" cy="658238"/>
          </a:xfrm>
          <a:prstGeom prst="rect">
            <a:avLst/>
          </a:prstGeom>
        </p:spPr>
      </p:pic>
      <p:sp>
        <p:nvSpPr>
          <p:cNvPr id="48" name="Titel 1">
            <a:extLst>
              <a:ext uri="{FF2B5EF4-FFF2-40B4-BE49-F238E27FC236}">
                <a16:creationId xmlns:a16="http://schemas.microsoft.com/office/drawing/2014/main" id="{7209254D-A9B7-5E89-F1FA-F3D179B8E7F5}"/>
              </a:ext>
            </a:extLst>
          </p:cNvPr>
          <p:cNvSpPr txBox="1">
            <a:spLocks/>
          </p:cNvSpPr>
          <p:nvPr/>
        </p:nvSpPr>
        <p:spPr bwMode="gray">
          <a:xfrm>
            <a:off x="914643" y="374032"/>
            <a:ext cx="10369308" cy="433387"/>
          </a:xfrm>
          <a:prstGeom prst="rect">
            <a:avLst/>
          </a:prstGeom>
        </p:spPr>
        <p:txBody>
          <a:bodyPr lIns="0"/>
          <a:lstStyle>
            <a:lvl1pPr algn="l" rtl="0" eaLnBrk="1" fontAlgn="base" hangingPunct="1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00" b="1" i="0" u="none" strike="noStrike" kern="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Kommunaler Infrastrukturkredit Niedersachsen</a:t>
            </a:r>
          </a:p>
        </p:txBody>
      </p:sp>
      <p:sp>
        <p:nvSpPr>
          <p:cNvPr id="2" name="Fußzeilenplatzhalter 13">
            <a:extLst>
              <a:ext uri="{FF2B5EF4-FFF2-40B4-BE49-F238E27FC236}">
                <a16:creationId xmlns:a16="http://schemas.microsoft.com/office/drawing/2014/main" id="{CF9860D8-7C5C-9A40-E682-C3C1578343A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03275" y="6488113"/>
            <a:ext cx="8353425" cy="13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NBank | How to Projektantrag?</a:t>
            </a:r>
          </a:p>
        </p:txBody>
      </p:sp>
    </p:spTree>
    <p:extLst>
      <p:ext uri="{BB962C8B-B14F-4D97-AF65-F5344CB8AC3E}">
        <p14:creationId xmlns:p14="http://schemas.microsoft.com/office/powerpoint/2010/main" val="1754894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C70A5A7-E8C4-4D9C-A916-2F3469909D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0464" y="2030722"/>
            <a:ext cx="788985" cy="738664"/>
          </a:xfrm>
        </p:spPr>
        <p:txBody>
          <a:bodyPr/>
          <a:lstStyle/>
          <a:p>
            <a:r>
              <a:rPr lang="de-DE" dirty="0"/>
              <a:t>03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ED583A4-17AF-4905-AB5B-6CEE3C590F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0465" y="2832886"/>
            <a:ext cx="5508623" cy="1582806"/>
          </a:xfrm>
        </p:spPr>
        <p:txBody>
          <a:bodyPr/>
          <a:lstStyle/>
          <a:p>
            <a:endParaRPr lang="de-DE" dirty="0"/>
          </a:p>
          <a:p>
            <a:r>
              <a:rPr lang="de-DE" dirty="0"/>
              <a:t>Flexible</a:t>
            </a:r>
          </a:p>
          <a:p>
            <a:endParaRPr lang="de-DE" dirty="0"/>
          </a:p>
          <a:p>
            <a:r>
              <a:rPr lang="de-DE" dirty="0"/>
              <a:t>Bedienformen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39B62541-BFDE-45A9-88B6-301B4F741F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8218" r="28218"/>
          <a:stretch>
            <a:fillRect/>
          </a:stretch>
        </p:blipFill>
        <p:spPr/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BAC886C7-0359-419F-ACA8-2237151F888C}"/>
              </a:ext>
            </a:extLst>
          </p:cNvPr>
          <p:cNvSpPr txBox="1"/>
          <p:nvPr/>
        </p:nvSpPr>
        <p:spPr>
          <a:xfrm>
            <a:off x="0" y="6611779"/>
            <a:ext cx="19442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chemeClr val="bg1"/>
                </a:solidFill>
              </a:rPr>
              <a:t>AdobeStock_182518268</a:t>
            </a:r>
          </a:p>
        </p:txBody>
      </p:sp>
    </p:spTree>
    <p:extLst>
      <p:ext uri="{BB962C8B-B14F-4D97-AF65-F5344CB8AC3E}">
        <p14:creationId xmlns:p14="http://schemas.microsoft.com/office/powerpoint/2010/main" val="2415257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085D4D-5374-4CDD-AD33-534D464E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Flexible Bedienformen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C8B29A-0546-4616-8302-CDBA964443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24000" marR="0" lvl="0" indent="-324000" algn="l" defTabSz="914400" rtl="0" eaLnBrk="1" fontAlgn="base" latinLnBrk="0" hangingPunct="1"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de-DE" b="0" i="0" u="none" strike="noStrike" kern="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Betrieb - flexibler Bedienformen im straßengebundenen ÖPNV</a:t>
            </a:r>
          </a:p>
          <a:p>
            <a:pPr marL="324000" marR="0" lvl="0" indent="-324000" algn="l" defTabSz="914400" rtl="0" eaLnBrk="1" fontAlgn="base" latinLnBrk="0" hangingPunct="1"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de-DE" b="0" i="0" u="none" strike="noStrike" kern="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Betrieb alternativer Bedienungsangebote u. digitale On-Demand-Verkehre außerhalb klassischen ÖPNV</a:t>
            </a:r>
          </a:p>
          <a:p>
            <a:pPr marL="324000" marR="0" lvl="0" indent="-324000" algn="l" defTabSz="914400" rtl="0" eaLnBrk="1" fontAlgn="base" latinLnBrk="0" hangingPunct="1"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de-DE" b="0" i="0" u="none" strike="noStrike" kern="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Planungsleistungen (Vorbereitung, Betriebsaufnahme, Marketing, Auswertung)</a:t>
            </a:r>
          </a:p>
          <a:p>
            <a:pPr marL="324000" marR="0" lvl="0" indent="-324000" algn="l" defTabSz="914400" rtl="0" eaLnBrk="1" fontAlgn="base" latinLnBrk="0" hangingPunct="1"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de-DE" b="0" i="0" u="none" strike="noStrike" kern="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Betriebskostendefizite, LZ max. 36 Monate</a:t>
            </a:r>
          </a:p>
          <a:p>
            <a:pPr marL="324000" marR="0" lvl="0" indent="-324000" algn="l" defTabSz="914400" rtl="0" eaLnBrk="1" fontAlgn="base" latinLnBrk="0" hangingPunct="1"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de-DE" b="0" i="0" u="none" strike="noStrike" kern="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Sachausgaben (Büro, Technik, Software)</a:t>
            </a:r>
          </a:p>
          <a:p>
            <a:pPr marL="324000" indent="-324000">
              <a:spcBef>
                <a:spcPts val="600"/>
              </a:spcBef>
              <a:spcAft>
                <a:spcPts val="0"/>
              </a:spcAft>
            </a:pP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09DDBE-898D-4BE0-A7CF-A78B129246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801" y="1011600"/>
            <a:ext cx="11304000" cy="276999"/>
          </a:xfrm>
        </p:spPr>
        <p:txBody>
          <a:bodyPr/>
          <a:lstStyle/>
          <a:p>
            <a:r>
              <a:rPr lang="de-DE" sz="1800" b="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Flexible Bedienformen (nbank.de)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0848BF1-28CA-4448-BF62-F915E2C146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0465" y="1700212"/>
            <a:ext cx="5508624" cy="4392613"/>
          </a:xfrm>
        </p:spPr>
        <p:txBody>
          <a:bodyPr/>
          <a:lstStyle/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tabLst>
                <a:tab pos="808038" algn="l"/>
              </a:tabLst>
              <a:defRPr/>
            </a:pPr>
            <a:r>
              <a:rPr lang="de-DE" b="0" dirty="0"/>
              <a:t>antragsberechtigt: 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Aufgabenträger für den ÖPNV nach NNVG, Kommunen, natürliche und juristische Personen des Privatrechts</a:t>
            </a: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tabLst>
                <a:tab pos="1439863" algn="l"/>
              </a:tabLst>
              <a:defRPr/>
            </a:pPr>
            <a:r>
              <a:rPr kumimoji="0" lang="de-DE" sz="1800" b="0" i="0" strike="noStrike" kern="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Zuschuss: </a:t>
            </a:r>
            <a:r>
              <a:rPr kumimoji="0" lang="da-DK" sz="1800" b="0" i="0" u="none" strike="noStrike" kern="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max. 40 % SER, max. 60 % ÜR |  	     max. 600.000 €</a:t>
            </a: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i="0" strike="noStrike" kern="0" cap="none" spc="0" normalizeH="0" baseline="0" noProof="0" dirty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i="0" strike="noStrike" kern="0" cap="none" spc="0" normalizeH="0" baseline="0" noProof="0" dirty="0">
              <a:ln>
                <a:noFill/>
              </a:ln>
              <a:solidFill>
                <a:srgbClr val="1C356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i="0" strike="noStrike" kern="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Bedingungen: </a:t>
            </a: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Nutzung für alle möglich, bisheriges ÖPNV-Angebot nicht befriedigend</a:t>
            </a: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Vorlage eines öffentlichen Dienstleistungsauftrag (ÖDA)</a:t>
            </a: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Vereinbarkeit mit Nahverkehrsplan</a:t>
            </a: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Genehmigung nach PBefG</a:t>
            </a: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1C356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Laufzeit: max. 36 Monate</a:t>
            </a:r>
          </a:p>
          <a:p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D5B4D441-68BF-4FD9-A621-7C2B7FD7FDC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Hier steht der übergeordnete Präsentationstitel (Einfügen → Kopf- und Fußzeile)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72368C27-6277-4E78-B1FE-1CDA4319BA8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1776CDE8-7AD0-45DA-BDD2-AB5139983658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7404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C70A5A7-E8C4-4D9C-A916-2F3469909D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0464" y="2030722"/>
            <a:ext cx="788985" cy="738664"/>
          </a:xfrm>
        </p:spPr>
        <p:txBody>
          <a:bodyPr/>
          <a:lstStyle/>
          <a:p>
            <a:r>
              <a:rPr lang="de-DE" dirty="0"/>
              <a:t>04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ED583A4-17AF-4905-AB5B-6CEE3C590F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0465" y="2832886"/>
            <a:ext cx="5508623" cy="2403543"/>
          </a:xfrm>
        </p:spPr>
        <p:txBody>
          <a:bodyPr/>
          <a:lstStyle/>
          <a:p>
            <a:endParaRPr lang="de-DE" dirty="0"/>
          </a:p>
          <a:p>
            <a:r>
              <a:rPr lang="de-DE" dirty="0"/>
              <a:t>Förderprogramme</a:t>
            </a:r>
          </a:p>
          <a:p>
            <a:endParaRPr lang="de-DE" dirty="0"/>
          </a:p>
          <a:p>
            <a:r>
              <a:rPr lang="de-DE" dirty="0"/>
              <a:t>im Bereich</a:t>
            </a:r>
          </a:p>
          <a:p>
            <a:endParaRPr lang="de-DE" dirty="0"/>
          </a:p>
          <a:p>
            <a:r>
              <a:rPr lang="de-DE" dirty="0"/>
              <a:t>Mobilität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AC886C7-0359-419F-ACA8-2237151F888C}"/>
              </a:ext>
            </a:extLst>
          </p:cNvPr>
          <p:cNvSpPr txBox="1"/>
          <p:nvPr/>
        </p:nvSpPr>
        <p:spPr>
          <a:xfrm>
            <a:off x="0" y="6611779"/>
            <a:ext cx="19442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chemeClr val="bg1"/>
                </a:solidFill>
              </a:rPr>
              <a:t>AdobeStock_182518268</a:t>
            </a:r>
          </a:p>
        </p:txBody>
      </p:sp>
      <p:pic>
        <p:nvPicPr>
          <p:cNvPr id="6" name="Bildplatzhalter 8">
            <a:extLst>
              <a:ext uri="{FF2B5EF4-FFF2-40B4-BE49-F238E27FC236}">
                <a16:creationId xmlns:a16="http://schemas.microsoft.com/office/drawing/2014/main" id="{39535F57-77D6-4EEE-9186-BF2C597931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9476" r="29476"/>
          <a:stretch>
            <a:fillRect/>
          </a:stretch>
        </p:blipFill>
        <p:spPr>
          <a:xfrm>
            <a:off x="0" y="0"/>
            <a:ext cx="5951538" cy="6858000"/>
          </a:xfr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FAC9519-5C0E-4E47-BA98-65AA482ABD4E}"/>
              </a:ext>
            </a:extLst>
          </p:cNvPr>
          <p:cNvSpPr txBox="1"/>
          <p:nvPr/>
        </p:nvSpPr>
        <p:spPr>
          <a:xfrm>
            <a:off x="34936" y="6596535"/>
            <a:ext cx="13677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chemeClr val="bg1"/>
                </a:solidFill>
              </a:rPr>
              <a:t>Fotolia_107243589</a:t>
            </a:r>
          </a:p>
        </p:txBody>
      </p:sp>
    </p:spTree>
    <p:extLst>
      <p:ext uri="{BB962C8B-B14F-4D97-AF65-F5344CB8AC3E}">
        <p14:creationId xmlns:p14="http://schemas.microsoft.com/office/powerpoint/2010/main" val="590919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39F3083A-4593-4CDC-B55D-5AF5122C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kern="0" dirty="0"/>
              <a:t>Fahrzeuge mit klimaschonenden Antriebssystemen im ÖPNV</a:t>
            </a:r>
            <a:endParaRPr lang="de-DE" sz="2000" kern="0" dirty="0"/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55AD3A8F-E76F-49A2-9821-9E0AEB22E6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4" y="1700213"/>
            <a:ext cx="11304000" cy="4292025"/>
          </a:xfrm>
        </p:spPr>
        <p:txBody>
          <a:bodyPr/>
          <a:lstStyle/>
          <a:p>
            <a:pPr marL="180000" indent="-180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b="0" dirty="0"/>
              <a:t>Kauf neuer klimaschonender Fahrzeuge </a:t>
            </a:r>
          </a:p>
          <a:p>
            <a:pPr marL="180000" indent="-180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b="0" dirty="0"/>
              <a:t>Einsatz im ÖPNV + mind. 51 % Linienverkehr</a:t>
            </a:r>
          </a:p>
          <a:p>
            <a:pPr marL="180000" indent="-180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b="0" dirty="0"/>
              <a:t>max. 4 Fahrzeuge</a:t>
            </a:r>
          </a:p>
          <a:p>
            <a:pPr marL="180000" indent="-180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b="0" dirty="0"/>
              <a:t>Zuschuss: </a:t>
            </a:r>
            <a:r>
              <a:rPr lang="da-DK" b="0" dirty="0"/>
              <a:t>max. 70 % SER, max. 90 % ÜR</a:t>
            </a:r>
          </a:p>
          <a:p>
            <a:pPr marL="360000" indent="-18000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</a:pPr>
            <a:r>
              <a:rPr lang="de-DE" sz="1600" b="0" dirty="0">
                <a:solidFill>
                  <a:schemeClr val="accent4"/>
                </a:solidFill>
              </a:rPr>
              <a:t>aber:</a:t>
            </a:r>
            <a:r>
              <a:rPr lang="de-DE" sz="1600" b="0" dirty="0">
                <a:solidFill>
                  <a:srgbClr val="FF0000"/>
                </a:solidFill>
              </a:rPr>
              <a:t> </a:t>
            </a:r>
            <a:r>
              <a:rPr lang="de-DE" sz="1600" b="0" dirty="0"/>
              <a:t>Höchstförderbeträge je Fahrzeugart</a:t>
            </a:r>
            <a:endParaRPr lang="da-DK" sz="1600" b="0" dirty="0">
              <a:highlight>
                <a:srgbClr val="FFFF00"/>
              </a:highlight>
            </a:endParaRPr>
          </a:p>
          <a:p>
            <a:pPr marL="180000" indent="-180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endParaRPr lang="de-DE" b="0" dirty="0"/>
          </a:p>
          <a:p>
            <a:pPr marL="180000" indent="-18000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</a:pPr>
            <a:r>
              <a:rPr lang="de-DE" sz="1600" dirty="0"/>
              <a:t>Bedingungen:</a:t>
            </a:r>
          </a:p>
          <a:p>
            <a:pPr marL="180000" indent="-18000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600" b="0" dirty="0"/>
              <a:t>Verkehrsunternehmen nach PBefG oder Aufgabenträger nach NNVG</a:t>
            </a:r>
          </a:p>
          <a:p>
            <a:pPr marL="180000" indent="-18000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600" b="0" dirty="0"/>
              <a:t>Vorlage eines öffentlichen Dienstleistungsauftrag (ÖDA)</a:t>
            </a:r>
          </a:p>
          <a:p>
            <a:pPr marL="180000" indent="-18000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600" b="0" dirty="0"/>
              <a:t>straßengebundener Linienverkehr</a:t>
            </a:r>
          </a:p>
          <a:p>
            <a:pPr marL="180000" indent="-18000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600" b="0" dirty="0"/>
              <a:t>Stellungnahme LNVG</a:t>
            </a:r>
          </a:p>
          <a:p>
            <a:pPr marL="180000" indent="-18000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600" b="0" dirty="0"/>
              <a:t>Beihilfe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</a:pP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AF3609D-3C9C-445D-9B28-C21774F95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801" y="1011600"/>
            <a:ext cx="11304000" cy="276999"/>
          </a:xfrm>
        </p:spPr>
        <p:txBody>
          <a:bodyPr/>
          <a:lstStyle/>
          <a:p>
            <a:r>
              <a:rPr lang="de-DE" sz="1800" b="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Fahrzeuge klimaschonende umweltfreundlichere Antriebssysteme ÖPNV (nbank.de)</a:t>
            </a:r>
            <a:endParaRPr lang="de-DE" sz="1800" b="0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E604C63-90B0-407B-97E0-00241BAFA0C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708457C0-B944-4DEE-9FFC-ECA71D87E99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Hier steht der übergeordnete Präsentationstitel (Einfügen → Kopf- und Fußzeile)</a:t>
            </a:r>
          </a:p>
        </p:txBody>
      </p:sp>
    </p:spTree>
    <p:extLst>
      <p:ext uri="{BB962C8B-B14F-4D97-AF65-F5344CB8AC3E}">
        <p14:creationId xmlns:p14="http://schemas.microsoft.com/office/powerpoint/2010/main" val="2685761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39F3083A-4593-4CDC-B55D-5AF5122C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kern="0" dirty="0"/>
              <a:t>Mobilitätszentralen</a:t>
            </a:r>
            <a:endParaRPr lang="de-DE" sz="2000" kern="0" dirty="0"/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55AD3A8F-E76F-49A2-9821-9E0AEB22E6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4" y="1700213"/>
            <a:ext cx="11304000" cy="4292025"/>
          </a:xfrm>
        </p:spPr>
        <p:txBody>
          <a:bodyPr/>
          <a:lstStyle/>
          <a:p>
            <a:pPr marL="180000" indent="-180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b="0" dirty="0"/>
              <a:t>Einrichtung und Betrieb Mobilitätszentralen für nachhaltige Mobilitätsangebote </a:t>
            </a:r>
          </a:p>
          <a:p>
            <a:pPr marL="180000" indent="-180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b="0" dirty="0"/>
              <a:t>mobile Beratungsstellen</a:t>
            </a:r>
          </a:p>
          <a:p>
            <a:pPr marL="180000" indent="-180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tabLst>
                <a:tab pos="3502025" algn="l"/>
              </a:tabLst>
            </a:pPr>
            <a:r>
              <a:rPr lang="de-DE" b="0" dirty="0"/>
              <a:t>zuwendungsfähige Ausgaben: Personal- und Sachausgaben, Technik inkl. Call-Center, Miete, Steuern,          Versicherung, vorbereitende Maßnahmen wie Studien und Konzepte</a:t>
            </a:r>
          </a:p>
          <a:p>
            <a:pPr marL="180000" indent="-180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b="0" dirty="0"/>
              <a:t>Zuschuss: </a:t>
            </a:r>
            <a:r>
              <a:rPr lang="da-DK" b="0" dirty="0"/>
              <a:t>max. 65 % SER, max. 85 % ÜR | max. 600.000 €</a:t>
            </a:r>
          </a:p>
          <a:p>
            <a:pPr marL="180000" indent="-180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endParaRPr lang="de-DE" b="0" dirty="0"/>
          </a:p>
          <a:p>
            <a:pPr marL="180000" indent="-180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endParaRPr lang="de-DE" b="0" dirty="0"/>
          </a:p>
          <a:p>
            <a:pPr marL="180000" indent="-18000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</a:pPr>
            <a:r>
              <a:rPr lang="de-DE" sz="1600" dirty="0"/>
              <a:t>Bedingungen:</a:t>
            </a:r>
          </a:p>
          <a:p>
            <a:pPr marL="180000" indent="-18000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600" b="0" dirty="0"/>
              <a:t>Vereinbarkeit mit Nahverkehrsplan</a:t>
            </a:r>
          </a:p>
          <a:p>
            <a:pPr marL="180000" indent="-18000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600" b="0" dirty="0"/>
              <a:t>Berücksichtigung von Luftqualitäts-, Verkehrsentwicklungs- und Klimaschutzplänen</a:t>
            </a:r>
          </a:p>
          <a:p>
            <a:pPr marL="180000" indent="-18000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600" b="0" dirty="0"/>
              <a:t>Nachweis über eingesparte CO2-Emissionen</a:t>
            </a:r>
          </a:p>
          <a:p>
            <a:pPr marL="180000" indent="-18000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600" b="0" dirty="0"/>
              <a:t>Laufzeit: max. 36 Monate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</a:pP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AF3609D-3C9C-445D-9B28-C21774F95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4701" y="1011600"/>
            <a:ext cx="11304000" cy="276999"/>
          </a:xfrm>
        </p:spPr>
        <p:txBody>
          <a:bodyPr/>
          <a:lstStyle/>
          <a:p>
            <a:pPr marL="36000">
              <a:buSzPct val="100000"/>
            </a:pPr>
            <a:r>
              <a:rPr lang="de-DE" sz="1800" b="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Mobilitätszentralen (nbank.de)</a:t>
            </a:r>
            <a:endParaRPr lang="de-DE" sz="1800" b="0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E604C63-90B0-407B-97E0-00241BAFA0C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708457C0-B944-4DEE-9FFC-ECA71D87E99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Hier steht der übergeordnete Präsentationstitel (Einfügen → Kopf- und Fußzeile)</a:t>
            </a:r>
          </a:p>
        </p:txBody>
      </p:sp>
    </p:spTree>
    <p:extLst>
      <p:ext uri="{BB962C8B-B14F-4D97-AF65-F5344CB8AC3E}">
        <p14:creationId xmlns:p14="http://schemas.microsoft.com/office/powerpoint/2010/main" val="2177704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C6A99F1A-8794-4476-B82A-C3FDCC6326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02" b="23918"/>
          <a:stretch/>
        </p:blipFill>
        <p:spPr>
          <a:xfrm>
            <a:off x="0" y="-1"/>
            <a:ext cx="12192000" cy="6092825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5DBFDB10-99E6-4866-A903-7AB22C106B6E}"/>
              </a:ext>
            </a:extLst>
          </p:cNvPr>
          <p:cNvSpPr/>
          <p:nvPr/>
        </p:nvSpPr>
        <p:spPr>
          <a:xfrm>
            <a:off x="0" y="1"/>
            <a:ext cx="12192000" cy="6092824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8A90A7A-FA96-463D-A00E-920A552943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B52EC-CF63-534C-86A5-584D02249D32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276B88C3-8F06-44C9-90F2-51C0216A7EEC}"/>
              </a:ext>
            </a:extLst>
          </p:cNvPr>
          <p:cNvSpPr txBox="1">
            <a:spLocks/>
          </p:cNvSpPr>
          <p:nvPr/>
        </p:nvSpPr>
        <p:spPr bwMode="gray">
          <a:xfrm>
            <a:off x="911467" y="383168"/>
            <a:ext cx="10369308" cy="37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sz="1700" kern="0" dirty="0"/>
              <a:t>Sonderprogramm Stadt u. Land (Bundesmittel)</a:t>
            </a:r>
          </a:p>
        </p:txBody>
      </p:sp>
      <p:pic>
        <p:nvPicPr>
          <p:cNvPr id="5" name="Picture 6" descr="Fahrrad Piktogramm Stock-Illustration | Adobe Stock">
            <a:extLst>
              <a:ext uri="{FF2B5EF4-FFF2-40B4-BE49-F238E27FC236}">
                <a16:creationId xmlns:a16="http://schemas.microsoft.com/office/drawing/2014/main" id="{7A3A14A8-53FA-4E9D-8B6D-2543194F3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043" y="241453"/>
            <a:ext cx="1260000" cy="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E4042666-6FF4-49AA-AAD8-3F93EBA7D243}"/>
              </a:ext>
            </a:extLst>
          </p:cNvPr>
          <p:cNvSpPr txBox="1"/>
          <p:nvPr/>
        </p:nvSpPr>
        <p:spPr>
          <a:xfrm>
            <a:off x="911225" y="720360"/>
            <a:ext cx="38131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3"/>
              </a:buClr>
            </a:pPr>
            <a:r>
              <a:rPr lang="de-DE" sz="1000" dirty="0">
                <a:hlinkClick r:id="rId6"/>
              </a:rPr>
              <a:t>Sonderprogramm Stadt und Land (nbank.de)</a:t>
            </a:r>
            <a:endParaRPr lang="de-DE" sz="1000" dirty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1805F825-52E7-4559-981D-6FE8AEDE4617}"/>
              </a:ext>
            </a:extLst>
          </p:cNvPr>
          <p:cNvSpPr txBox="1">
            <a:spLocks/>
          </p:cNvSpPr>
          <p:nvPr/>
        </p:nvSpPr>
        <p:spPr>
          <a:xfrm>
            <a:off x="911467" y="1122790"/>
            <a:ext cx="10737608" cy="5111749"/>
          </a:xfrm>
          <a:prstGeom prst="rect">
            <a:avLst/>
          </a:prstGeom>
          <a:noFill/>
          <a:effectLst/>
        </p:spPr>
        <p:txBody>
          <a:bodyPr/>
          <a:lstStyle>
            <a:lvl1pPr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78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361950" indent="-180975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542925" indent="-180975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714375" indent="-1778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6413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098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15557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0129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284400" indent="-284400"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de-DE" sz="1500" u="sng" dirty="0"/>
              <a:t>Ziel</a:t>
            </a:r>
            <a:r>
              <a:rPr lang="de-DE" sz="1500" dirty="0"/>
              <a:t>: Ausbau eines sicheren u. attraktiven Radverkehrssystems </a:t>
            </a:r>
          </a:p>
          <a:p>
            <a:pPr marL="284400" indent="-284400"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de-DE" sz="1500" b="1" dirty="0"/>
              <a:t>Neu-, Um-, Ausbau von Radwegen, Radwege-Brücken, Fahrradstellanlagen, Fahrradparkhäuser, Radwege-Einrichtungen + Erstellung von Radverkehrskonzepten durch Dritte</a:t>
            </a:r>
            <a:r>
              <a:rPr lang="de-DE" sz="1500" dirty="0"/>
              <a:t> (sofern Umsetzung von mind. einer Maßnahme gefördert wird)</a:t>
            </a:r>
          </a:p>
          <a:p>
            <a:pPr marL="284400" indent="-284400"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endParaRPr lang="de-DE" sz="1500" dirty="0"/>
          </a:p>
          <a:p>
            <a:pPr marL="284400" indent="-284400"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de-DE" sz="1500" u="sng" dirty="0"/>
              <a:t>Wer?</a:t>
            </a:r>
            <a:r>
              <a:rPr lang="de-DE" sz="1500" dirty="0"/>
              <a:t> Kommunen, Landkreise</a:t>
            </a:r>
          </a:p>
          <a:p>
            <a:pPr marL="284400" indent="-284400"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de-DE" sz="1500" u="sng" dirty="0"/>
              <a:t>Zuschuss</a:t>
            </a:r>
            <a:r>
              <a:rPr lang="de-DE" sz="1500" dirty="0"/>
              <a:t>: max. 75 %, finanzschwache Kommunen max. 90 %</a:t>
            </a:r>
          </a:p>
          <a:p>
            <a:pPr marL="646350" lvl="2" indent="-284400"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de-DE" sz="1500" dirty="0"/>
              <a:t>max. 10 Mio. € </a:t>
            </a:r>
          </a:p>
          <a:p>
            <a:pPr marL="646350" lvl="2" indent="-284400"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de-DE" sz="1500" dirty="0"/>
              <a:t>förderfähige Ausgaben von mind. 10.000 €</a:t>
            </a:r>
          </a:p>
          <a:p>
            <a:pPr marL="1000125" lvl="4" indent="-285750"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Symbol" panose="05050102010706020507" pitchFamily="18" charset="2"/>
              <a:buChar char="-"/>
            </a:pPr>
            <a:r>
              <a:rPr lang="de-DE" sz="1500" dirty="0"/>
              <a:t>&gt; 100.000 €: Vorlegen von Sicherheitsaudits inkl. Stellungnahmen</a:t>
            </a:r>
          </a:p>
          <a:p>
            <a:pPr marL="284400" indent="-284400"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de-DE" sz="1500" dirty="0"/>
              <a:t>Planung/Umsetzung erfolgt im Rahmen eines integrierten Verkehrskonzeptes/Radverkehrskonzept</a:t>
            </a:r>
            <a:endParaRPr lang="de-DE" sz="1500" dirty="0">
              <a:sym typeface="Wingdings" panose="05000000000000000000" pitchFamily="2" charset="2"/>
            </a:endParaRPr>
          </a:p>
          <a:p>
            <a:pPr marL="647700" lvl="2" indent="-285750"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Symbol" panose="05050102010706020507" pitchFamily="18" charset="2"/>
              <a:buChar char="-"/>
            </a:pPr>
            <a:r>
              <a:rPr lang="de-DE" sz="1500" dirty="0"/>
              <a:t>keins vorhanden: 20 %</a:t>
            </a:r>
          </a:p>
          <a:p>
            <a:pPr marL="284400" indent="-284400"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de-DE" sz="1500" u="sng" dirty="0"/>
              <a:t>Laufzeit</a:t>
            </a:r>
            <a:r>
              <a:rPr lang="de-DE" sz="1500" dirty="0"/>
              <a:t>: bis 2028</a:t>
            </a:r>
          </a:p>
          <a:p>
            <a:pPr marL="284400" indent="-284400"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de-DE" sz="1500" dirty="0"/>
              <a:t>Windhundprinzip: Vergabe nach Reihenfolge d. Antragseingänge, „</a:t>
            </a:r>
            <a:r>
              <a:rPr lang="de-DE" sz="1600" dirty="0"/>
              <a:t>Wer zuerst kommt, mahlt zuerst“</a:t>
            </a:r>
          </a:p>
          <a:p>
            <a:pPr marL="284400" indent="-284400"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endParaRPr lang="de-DE" sz="1500" dirty="0">
              <a:highlight>
                <a:srgbClr val="FFFF00"/>
              </a:highlight>
            </a:endParaRPr>
          </a:p>
          <a:p>
            <a:pPr marL="284400" indent="-284400"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de-DE" sz="1300" dirty="0"/>
              <a:t>Antragsvordruck auf Homepage. Antrag per Post u. digital an </a:t>
            </a:r>
            <a:r>
              <a:rPr lang="de-DE" sz="1300" dirty="0">
                <a:hlinkClick r:id="rId7"/>
              </a:rPr>
              <a:t>stadtundland@nbank.de</a:t>
            </a:r>
            <a:endParaRPr lang="de-DE" sz="1300" dirty="0">
              <a:solidFill>
                <a:schemeClr val="accent1"/>
              </a:solidFill>
            </a:endParaRPr>
          </a:p>
          <a:p>
            <a:pPr marL="284400" indent="-284400"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endParaRPr lang="de-DE" sz="15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262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9F1DF-2991-2C29-2D82-C15F584D7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20E3E0A-86D9-503D-A90D-E9EFAF3DCE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0464" y="2030722"/>
            <a:ext cx="788985" cy="738664"/>
          </a:xfrm>
        </p:spPr>
        <p:txBody>
          <a:bodyPr/>
          <a:lstStyle/>
          <a:p>
            <a:r>
              <a:rPr lang="de-DE" dirty="0"/>
              <a:t>04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57184F5-9FED-C6CF-A880-1D1B308B50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0465" y="2832886"/>
            <a:ext cx="5508623" cy="1582806"/>
          </a:xfrm>
        </p:spPr>
        <p:txBody>
          <a:bodyPr/>
          <a:lstStyle/>
          <a:p>
            <a:endParaRPr lang="de-DE" dirty="0"/>
          </a:p>
          <a:p>
            <a:r>
              <a:rPr lang="de-DE" dirty="0"/>
              <a:t>Kommunal-</a:t>
            </a:r>
          </a:p>
          <a:p>
            <a:endParaRPr lang="de-DE" dirty="0"/>
          </a:p>
          <a:p>
            <a:r>
              <a:rPr lang="de-DE" dirty="0" err="1"/>
              <a:t>sprechtag</a:t>
            </a:r>
            <a:endParaRPr lang="de-DE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F5BDFD5-CAA7-496F-40D8-14CC4F5242AD}"/>
              </a:ext>
            </a:extLst>
          </p:cNvPr>
          <p:cNvSpPr txBox="1"/>
          <p:nvPr/>
        </p:nvSpPr>
        <p:spPr>
          <a:xfrm>
            <a:off x="0" y="6611779"/>
            <a:ext cx="19442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chemeClr val="bg1"/>
                </a:solidFill>
              </a:rPr>
              <a:t>AdobeStock_182518268</a:t>
            </a:r>
          </a:p>
        </p:txBody>
      </p:sp>
      <p:pic>
        <p:nvPicPr>
          <p:cNvPr id="6" name="Bildplatzhalter 8">
            <a:extLst>
              <a:ext uri="{FF2B5EF4-FFF2-40B4-BE49-F238E27FC236}">
                <a16:creationId xmlns:a16="http://schemas.microsoft.com/office/drawing/2014/main" id="{ECAC9B6D-55B8-8006-FCDE-865A059900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9476" r="29476"/>
          <a:stretch>
            <a:fillRect/>
          </a:stretch>
        </p:blipFill>
        <p:spPr>
          <a:xfrm>
            <a:off x="0" y="0"/>
            <a:ext cx="5951538" cy="6858000"/>
          </a:xfr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C0786EF-87F6-115A-EE3D-3190CFD848B3}"/>
              </a:ext>
            </a:extLst>
          </p:cNvPr>
          <p:cNvSpPr txBox="1"/>
          <p:nvPr/>
        </p:nvSpPr>
        <p:spPr>
          <a:xfrm>
            <a:off x="34936" y="6596535"/>
            <a:ext cx="13677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chemeClr val="bg1"/>
                </a:solidFill>
              </a:rPr>
              <a:t>Fotolia_107243589</a:t>
            </a:r>
          </a:p>
        </p:txBody>
      </p:sp>
    </p:spTree>
    <p:extLst>
      <p:ext uri="{BB962C8B-B14F-4D97-AF65-F5344CB8AC3E}">
        <p14:creationId xmlns:p14="http://schemas.microsoft.com/office/powerpoint/2010/main" val="1843285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el 17">
            <a:extLst>
              <a:ext uri="{FF2B5EF4-FFF2-40B4-BE49-F238E27FC236}">
                <a16:creationId xmlns:a16="http://schemas.microsoft.com/office/drawing/2014/main" id="{8014D48C-8961-43C4-931C-7BA125C9BB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438190"/>
            <a:ext cx="5508625" cy="553998"/>
          </a:xfrm>
        </p:spPr>
        <p:txBody>
          <a:bodyPr/>
          <a:lstStyle/>
          <a:p>
            <a:r>
              <a:rPr lang="de-DE" altLang="de-DE" dirty="0"/>
              <a:t>Kommunalsprechtag – </a:t>
            </a:r>
            <a:br>
              <a:rPr lang="de-DE" altLang="de-DE" dirty="0"/>
            </a:br>
            <a:r>
              <a:rPr lang="de-DE" altLang="de-DE" dirty="0"/>
              <a:t>Vielfalt des Beratungsangebots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8FD1883B-D289-4DE0-BC22-EAEF53A648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180000" lvl="2" indent="-180000" fontAlgn="auto">
              <a:spcAft>
                <a:spcPts val="0"/>
              </a:spcAft>
              <a:buClr>
                <a:schemeClr val="accent4"/>
              </a:buClr>
              <a:defRPr/>
            </a:pPr>
            <a:r>
              <a:rPr lang="de-DE" dirty="0"/>
              <a:t>ein Sprechtag, der individuell nach Ihren Themenwünschen gestaltet wird </a:t>
            </a:r>
          </a:p>
          <a:p>
            <a:pPr marL="180000" lvl="2" indent="-180000" fontAlgn="auto">
              <a:spcAft>
                <a:spcPts val="0"/>
              </a:spcAft>
              <a:buClr>
                <a:schemeClr val="accent4"/>
              </a:buClr>
              <a:defRPr/>
            </a:pPr>
            <a:r>
              <a:rPr lang="de-DE" dirty="0"/>
              <a:t>vor Ort (bei Ihnen oder NBank-Beratungsstelle),            online via Zoom oder hybrid </a:t>
            </a:r>
          </a:p>
          <a:p>
            <a:pPr marL="180000" lvl="2" indent="-180000" fontAlgn="auto">
              <a:spcAft>
                <a:spcPts val="0"/>
              </a:spcAft>
              <a:buClr>
                <a:schemeClr val="accent4"/>
              </a:buClr>
              <a:defRPr/>
            </a:pPr>
            <a:r>
              <a:rPr lang="de-DE" dirty="0"/>
              <a:t>Zielgruppe:</a:t>
            </a:r>
          </a:p>
          <a:p>
            <a:pPr marL="360000" lvl="3" indent="-180000" fontAlgn="auto">
              <a:spcAft>
                <a:spcPts val="0"/>
              </a:spcAft>
              <a:defRPr/>
            </a:pPr>
            <a:r>
              <a:rPr lang="de-DE" sz="1800" dirty="0"/>
              <a:t>alle Kommunen in Ihrem Landkreis /                          Ihrer Samtgemeinde</a:t>
            </a:r>
          </a:p>
          <a:p>
            <a:pPr marL="360000" lvl="3" indent="-180000" fontAlgn="auto">
              <a:spcAft>
                <a:spcPts val="0"/>
              </a:spcAft>
              <a:defRPr/>
            </a:pPr>
            <a:r>
              <a:rPr lang="de-DE" sz="1800" dirty="0"/>
              <a:t>Bürgermeister*in, Kämmerer*in, Fachabteilungen und Personen, die sich mit dem Thema Förderung beschäftigen</a:t>
            </a:r>
          </a:p>
          <a:p>
            <a:pPr marL="180000" lvl="3" indent="0" fontAlgn="auto">
              <a:spcAft>
                <a:spcPts val="0"/>
              </a:spcAft>
              <a:buNone/>
              <a:defRPr/>
            </a:pPr>
            <a:endParaRPr lang="de-DE" sz="1800" dirty="0"/>
          </a:p>
          <a:p>
            <a:pPr marL="180000" lvl="3" indent="0" fontAlgn="auto">
              <a:spcAft>
                <a:spcPts val="0"/>
              </a:spcAft>
              <a:buNone/>
              <a:defRPr/>
            </a:pPr>
            <a:endParaRPr lang="de-DE" sz="1800" dirty="0"/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1DF15146-B2BC-4487-A16E-566AE327C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913" y="1011238"/>
            <a:ext cx="5508625" cy="277812"/>
          </a:xfrm>
        </p:spPr>
        <p:txBody>
          <a:bodyPr/>
          <a:lstStyle/>
          <a:p>
            <a:r>
              <a:rPr lang="de-DE" sz="1800" b="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Kommunalberatung (nbank.de)</a:t>
            </a:r>
            <a:endParaRPr lang="de-DE" sz="1800" b="0" dirty="0"/>
          </a:p>
        </p:txBody>
      </p:sp>
      <p:sp>
        <p:nvSpPr>
          <p:cNvPr id="111623" name="Fußzeilenplatzhalter 13">
            <a:extLst>
              <a:ext uri="{FF2B5EF4-FFF2-40B4-BE49-F238E27FC236}">
                <a16:creationId xmlns:a16="http://schemas.microsoft.com/office/drawing/2014/main" id="{422BF26E-DD44-4282-8F58-1CD1D3F9A570}"/>
              </a:ext>
            </a:extLst>
          </p:cNvPr>
          <p:cNvSpPr>
            <a:spLocks noGrp="1" noChangeArrowheads="1"/>
          </p:cNvSpPr>
          <p:nvPr>
            <p:ph type="ftr" sz="quarter" idx="17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/>
              <a:t>Hier steht der übergeordnete Präsentationstitel (Einfügen → Kopf- und Fußzeile)</a:t>
            </a:r>
          </a:p>
        </p:txBody>
      </p:sp>
      <p:sp>
        <p:nvSpPr>
          <p:cNvPr id="111624" name="Foliennummernplatzhalter 14">
            <a:extLst>
              <a:ext uri="{FF2B5EF4-FFF2-40B4-BE49-F238E27FC236}">
                <a16:creationId xmlns:a16="http://schemas.microsoft.com/office/drawing/2014/main" id="{7F358260-A718-4342-A4B2-298E59AF0511}"/>
              </a:ext>
            </a:extLst>
          </p:cNvPr>
          <p:cNvSpPr>
            <a:spLocks noGrp="1" noChangeArrowheads="1"/>
          </p:cNvSpPr>
          <p:nvPr>
            <p:ph type="sldNum" sz="quarter" idx="18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AD8CFB-C0BB-4D89-9C5C-E0505D9F05F7}" type="slidenum">
              <a:rPr lang="de-DE" alt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de-DE" altLang="de-DE"/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EA661AF4-0AB2-4717-9F23-277D6C486A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0" r="13370"/>
          <a:stretch/>
        </p:blipFill>
        <p:spPr>
          <a:xfrm>
            <a:off x="6240463" y="0"/>
            <a:ext cx="5951537" cy="6092825"/>
          </a:xfrm>
          <a:prstGeom prst="rect">
            <a:avLst/>
          </a:prstGeom>
          <a:effectLst/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741BA362-C242-41AA-BA4B-B8A36B3476AD}"/>
              </a:ext>
            </a:extLst>
          </p:cNvPr>
          <p:cNvSpPr/>
          <p:nvPr/>
        </p:nvSpPr>
        <p:spPr>
          <a:xfrm>
            <a:off x="6240462" y="7770"/>
            <a:ext cx="5951537" cy="6089635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8376F4A-0A54-4116-A860-351CE926E603}"/>
              </a:ext>
            </a:extLst>
          </p:cNvPr>
          <p:cNvSpPr txBox="1"/>
          <p:nvPr/>
        </p:nvSpPr>
        <p:spPr>
          <a:xfrm rot="16200000">
            <a:off x="10975342" y="4964553"/>
            <a:ext cx="2003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rgbClr val="EBEBEB"/>
                </a:solidFill>
              </a:rPr>
              <a:t>© NBank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el 17">
            <a:extLst>
              <a:ext uri="{FF2B5EF4-FFF2-40B4-BE49-F238E27FC236}">
                <a16:creationId xmlns:a16="http://schemas.microsoft.com/office/drawing/2014/main" id="{8014D48C-8961-43C4-931C-7BA125C9BB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438190"/>
            <a:ext cx="5508625" cy="553998"/>
          </a:xfrm>
        </p:spPr>
        <p:txBody>
          <a:bodyPr/>
          <a:lstStyle/>
          <a:p>
            <a:r>
              <a:rPr lang="de-DE" altLang="de-DE" dirty="0"/>
              <a:t>Kommunalsprechtag – </a:t>
            </a:r>
            <a:br>
              <a:rPr lang="de-DE" altLang="de-DE" dirty="0"/>
            </a:br>
            <a:r>
              <a:rPr lang="de-DE" altLang="de-DE" dirty="0"/>
              <a:t>Vielfalt des Beratungsangebots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8FD1883B-D289-4DE0-BC22-EAEF53A648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180000" lvl="2" indent="-180000" fontAlgn="auto">
              <a:spcAft>
                <a:spcPts val="0"/>
              </a:spcAft>
              <a:buClr>
                <a:schemeClr val="accent4"/>
              </a:buClr>
              <a:defRPr/>
            </a:pPr>
            <a:r>
              <a:rPr lang="de-DE" dirty="0"/>
              <a:t>Formate:</a:t>
            </a:r>
          </a:p>
          <a:p>
            <a:pPr marL="360000" lvl="3" indent="-180000" fontAlgn="auto">
              <a:spcAft>
                <a:spcPts val="0"/>
              </a:spcAft>
              <a:defRPr/>
            </a:pPr>
            <a:r>
              <a:rPr lang="de-DE" sz="1800" dirty="0"/>
              <a:t>Einzelgespräche: 1 Std. </a:t>
            </a:r>
            <a:r>
              <a:rPr lang="de-DE" sz="1800" dirty="0">
                <a:highlight>
                  <a:srgbClr val="FFFF00"/>
                </a:highlight>
              </a:rPr>
              <a:t>der jeweiligen </a:t>
            </a:r>
            <a:r>
              <a:rPr lang="de-DE" sz="1800" dirty="0"/>
              <a:t>Kommune mit Kommunalberatung</a:t>
            </a:r>
          </a:p>
          <a:p>
            <a:pPr marL="360000" lvl="3" indent="-180000" fontAlgn="auto">
              <a:spcAft>
                <a:spcPts val="0"/>
              </a:spcAft>
              <a:defRPr/>
            </a:pPr>
            <a:r>
              <a:rPr lang="de-DE" sz="1800" dirty="0"/>
              <a:t>Präsentation (geeignet bei größeren Teilnehmerkreis), danach kurze Einzelgespräche oder die Möglichkeit zu Terminvereinbarungen</a:t>
            </a:r>
          </a:p>
          <a:p>
            <a:pPr marL="180000" lvl="2" indent="-180000" fontAlgn="auto">
              <a:spcAft>
                <a:spcPts val="0"/>
              </a:spcAft>
              <a:buClr>
                <a:schemeClr val="accent4"/>
              </a:buClr>
              <a:defRPr/>
            </a:pPr>
            <a:r>
              <a:rPr lang="de-DE" dirty="0"/>
              <a:t>zeitliche Koordination durch Sie</a:t>
            </a:r>
          </a:p>
          <a:p>
            <a:pPr marL="180000" lvl="2" indent="-180000" fontAlgn="auto">
              <a:spcAft>
                <a:spcPts val="0"/>
              </a:spcAft>
              <a:buClr>
                <a:schemeClr val="accent4"/>
              </a:buClr>
              <a:defRPr/>
            </a:pPr>
            <a:r>
              <a:rPr lang="de-DE" dirty="0"/>
              <a:t>persönlich, individuell beraten lassen, vielfältig profitieren</a:t>
            </a:r>
          </a:p>
          <a:p>
            <a:pPr marL="180000" lvl="2" indent="-180000" fontAlgn="auto">
              <a:spcAft>
                <a:spcPts val="0"/>
              </a:spcAft>
              <a:buClr>
                <a:schemeClr val="accent4"/>
              </a:buClr>
              <a:defRPr/>
            </a:pPr>
            <a:endParaRPr lang="de-DE" dirty="0"/>
          </a:p>
          <a:p>
            <a:pPr marL="180000" lvl="3" indent="0" fontAlgn="auto">
              <a:spcAft>
                <a:spcPts val="0"/>
              </a:spcAft>
              <a:buNone/>
              <a:defRPr/>
            </a:pPr>
            <a:endParaRPr lang="de-DE" sz="1800" dirty="0"/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1DF15146-B2BC-4487-A16E-566AE327C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913" y="1011238"/>
            <a:ext cx="5508625" cy="277812"/>
          </a:xfrm>
        </p:spPr>
        <p:txBody>
          <a:bodyPr/>
          <a:lstStyle/>
          <a:p>
            <a:r>
              <a:rPr lang="de-DE" sz="1800" b="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Kommunalberatung (nbank.de)</a:t>
            </a:r>
            <a:endParaRPr lang="de-DE" sz="1800" b="0" dirty="0"/>
          </a:p>
        </p:txBody>
      </p:sp>
      <p:sp>
        <p:nvSpPr>
          <p:cNvPr id="111623" name="Fußzeilenplatzhalter 13">
            <a:extLst>
              <a:ext uri="{FF2B5EF4-FFF2-40B4-BE49-F238E27FC236}">
                <a16:creationId xmlns:a16="http://schemas.microsoft.com/office/drawing/2014/main" id="{422BF26E-DD44-4282-8F58-1CD1D3F9A570}"/>
              </a:ext>
            </a:extLst>
          </p:cNvPr>
          <p:cNvSpPr>
            <a:spLocks noGrp="1" noChangeArrowheads="1"/>
          </p:cNvSpPr>
          <p:nvPr>
            <p:ph type="ftr" sz="quarter" idx="17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/>
              <a:t>Hier steht der übergeordnete Präsentationstitel (Einfügen → Kopf- und Fußzeile)</a:t>
            </a:r>
          </a:p>
        </p:txBody>
      </p:sp>
      <p:sp>
        <p:nvSpPr>
          <p:cNvPr id="111624" name="Foliennummernplatzhalter 14">
            <a:extLst>
              <a:ext uri="{FF2B5EF4-FFF2-40B4-BE49-F238E27FC236}">
                <a16:creationId xmlns:a16="http://schemas.microsoft.com/office/drawing/2014/main" id="{7F358260-A718-4342-A4B2-298E59AF0511}"/>
              </a:ext>
            </a:extLst>
          </p:cNvPr>
          <p:cNvSpPr>
            <a:spLocks noGrp="1" noChangeArrowheads="1"/>
          </p:cNvSpPr>
          <p:nvPr>
            <p:ph type="sldNum" sz="quarter" idx="18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AD8CFB-C0BB-4D89-9C5C-E0505D9F05F7}" type="slidenum">
              <a:rPr lang="de-DE" alt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de-DE" alt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8376F4A-0A54-4116-A860-351CE926E603}"/>
              </a:ext>
            </a:extLst>
          </p:cNvPr>
          <p:cNvSpPr txBox="1"/>
          <p:nvPr/>
        </p:nvSpPr>
        <p:spPr>
          <a:xfrm rot="16200000">
            <a:off x="10975342" y="4964553"/>
            <a:ext cx="2003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chemeClr val="bg1">
                    <a:lumMod val="85000"/>
                  </a:schemeClr>
                </a:solidFill>
              </a:rPr>
              <a:t>© NBank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FB8C9CB-0C21-42A2-875E-A8578C78E44B}"/>
              </a:ext>
            </a:extLst>
          </p:cNvPr>
          <p:cNvSpPr txBox="1"/>
          <p:nvPr/>
        </p:nvSpPr>
        <p:spPr>
          <a:xfrm rot="16200000">
            <a:off x="10975341" y="4964553"/>
            <a:ext cx="2003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rgbClr val="EBEBEB"/>
                </a:solidFill>
              </a:rPr>
              <a:t>© </a:t>
            </a:r>
            <a:r>
              <a:rPr lang="de-DE" sz="1000" dirty="0" err="1">
                <a:solidFill>
                  <a:srgbClr val="EBEBEB"/>
                </a:solidFill>
              </a:rPr>
              <a:t>Drobot</a:t>
            </a:r>
            <a:r>
              <a:rPr lang="de-DE" sz="1000" dirty="0">
                <a:solidFill>
                  <a:srgbClr val="EBEBEB"/>
                </a:solidFill>
              </a:rPr>
              <a:t> Dean / </a:t>
            </a:r>
            <a:r>
              <a:rPr lang="de-DE" sz="1000" dirty="0" err="1">
                <a:solidFill>
                  <a:srgbClr val="EBEBEB"/>
                </a:solidFill>
              </a:rPr>
              <a:t>AdobeStock</a:t>
            </a:r>
            <a:endParaRPr lang="de-DE" sz="1000" dirty="0">
              <a:solidFill>
                <a:srgbClr val="EBEBEB"/>
              </a:solidFill>
            </a:endParaRPr>
          </a:p>
        </p:txBody>
      </p:sp>
      <p:pic>
        <p:nvPicPr>
          <p:cNvPr id="22" name="Bildplatzhalter 10">
            <a:extLst>
              <a:ext uri="{FF2B5EF4-FFF2-40B4-BE49-F238E27FC236}">
                <a16:creationId xmlns:a16="http://schemas.microsoft.com/office/drawing/2014/main" id="{8954B2CA-AF98-4EBF-888A-ED5A109742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0" r="13370"/>
          <a:stretch/>
        </p:blipFill>
        <p:spPr bwMode="gray">
          <a:xfrm>
            <a:off x="6240463" y="0"/>
            <a:ext cx="5951537" cy="6092825"/>
          </a:xfrm>
          <a:prstGeom prst="rect">
            <a:avLst/>
          </a:prstGeom>
          <a:solidFill>
            <a:schemeClr val="bg2"/>
          </a:solidFill>
          <a:effectLst/>
        </p:spPr>
      </p:pic>
      <p:sp>
        <p:nvSpPr>
          <p:cNvPr id="20" name="Rechteck 19">
            <a:extLst>
              <a:ext uri="{FF2B5EF4-FFF2-40B4-BE49-F238E27FC236}">
                <a16:creationId xmlns:a16="http://schemas.microsoft.com/office/drawing/2014/main" id="{9B2DE449-0840-492B-A163-52DA69C6C4FA}"/>
              </a:ext>
            </a:extLst>
          </p:cNvPr>
          <p:cNvSpPr/>
          <p:nvPr/>
        </p:nvSpPr>
        <p:spPr>
          <a:xfrm>
            <a:off x="6240462" y="3190"/>
            <a:ext cx="5951537" cy="6089635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8D8CDA3F-26F6-42BC-9C64-21E95AAA868D}"/>
              </a:ext>
            </a:extLst>
          </p:cNvPr>
          <p:cNvSpPr txBox="1"/>
          <p:nvPr/>
        </p:nvSpPr>
        <p:spPr>
          <a:xfrm rot="16200000">
            <a:off x="10975344" y="4964553"/>
            <a:ext cx="2003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rgbClr val="EBEBEB"/>
                </a:solidFill>
              </a:rPr>
              <a:t>© NBank</a:t>
            </a:r>
          </a:p>
        </p:txBody>
      </p:sp>
    </p:spTree>
    <p:extLst>
      <p:ext uri="{BB962C8B-B14F-4D97-AF65-F5344CB8AC3E}">
        <p14:creationId xmlns:p14="http://schemas.microsoft.com/office/powerpoint/2010/main" val="2695001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el 1">
            <a:extLst>
              <a:ext uri="{FF2B5EF4-FFF2-40B4-BE49-F238E27FC236}">
                <a16:creationId xmlns:a16="http://schemas.microsoft.com/office/drawing/2014/main" id="{19834165-E596-4850-9E0D-1052E662A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6450" y="1187529"/>
            <a:ext cx="8388350" cy="1107996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de-DE" altLang="de-DE" dirty="0"/>
              <a:t>Vielen Dank für Ihre Aufmerksamkeit. 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PALETTEDESIGNATOR" val="NBank"/>
</p:tagLst>
</file>

<file path=ppt/theme/theme1.xml><?xml version="1.0" encoding="utf-8"?>
<a:theme xmlns:a="http://schemas.openxmlformats.org/drawingml/2006/main" name="Master Content">
  <a:themeElements>
    <a:clrScheme name="NBank-Farben-PowerPoint">
      <a:dk1>
        <a:srgbClr val="1C356F"/>
      </a:dk1>
      <a:lt1>
        <a:srgbClr val="FFFFFF"/>
      </a:lt1>
      <a:dk2>
        <a:srgbClr val="1C356F"/>
      </a:dk2>
      <a:lt2>
        <a:srgbClr val="BCC3D6"/>
      </a:lt2>
      <a:accent1>
        <a:srgbClr val="1C356F"/>
      </a:accent1>
      <a:accent2>
        <a:srgbClr val="BCC3D6"/>
      </a:accent2>
      <a:accent3>
        <a:srgbClr val="FF9900"/>
      </a:accent3>
      <a:accent4>
        <a:srgbClr val="DFD799"/>
      </a:accent4>
      <a:accent5>
        <a:srgbClr val="52608E"/>
      </a:accent5>
      <a:accent6>
        <a:srgbClr val="AC9D65"/>
      </a:accent6>
      <a:hlink>
        <a:srgbClr val="4B7D7D"/>
      </a:hlink>
      <a:folHlink>
        <a:srgbClr val="CFE7E7"/>
      </a:folHlink>
    </a:clrScheme>
    <a:fontScheme name="Benutzerdefiniert 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lank.pptx" id="{8A6B2F4F-2884-4BD6-8267-A882D8070BA3}" vid="{81A49839-1615-4B0C-A710-A058DA2A9779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enutzerdefiniert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enutzerdefiniert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1618</Words>
  <Application>Microsoft Office PowerPoint</Application>
  <PresentationFormat>Breitbild</PresentationFormat>
  <Paragraphs>300</Paragraphs>
  <Slides>18</Slides>
  <Notes>14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Arial</vt:lpstr>
      <vt:lpstr>Wingdings</vt:lpstr>
      <vt:lpstr>Arial Black</vt:lpstr>
      <vt:lpstr>Symbol</vt:lpstr>
      <vt:lpstr>Master Content</vt:lpstr>
      <vt:lpstr>Förder- und Finanzierungsangebote der NBank</vt:lpstr>
      <vt:lpstr>Agenda</vt:lpstr>
      <vt:lpstr>PowerPoint-Präsentation</vt:lpstr>
      <vt:lpstr>Die NBank auf einen Blick</vt:lpstr>
      <vt:lpstr>NBank-Kommunalberatung</vt:lpstr>
      <vt:lpstr>PowerPoint-Präsentation</vt:lpstr>
      <vt:lpstr>Möglichkeiten für nichtrückzahlbare Zuschüsse</vt:lpstr>
      <vt:lpstr>PowerPoint-Präsentation</vt:lpstr>
      <vt:lpstr>PowerPoint-Präsentation</vt:lpstr>
      <vt:lpstr>Flexible Bedienformen</vt:lpstr>
      <vt:lpstr>PowerPoint-Präsentation</vt:lpstr>
      <vt:lpstr>Fahrzeuge mit klimaschonenden Antriebssystemen im ÖPNV</vt:lpstr>
      <vt:lpstr>Mobilitätszentralen</vt:lpstr>
      <vt:lpstr>PowerPoint-Präsentation</vt:lpstr>
      <vt:lpstr>PowerPoint-Präsentation</vt:lpstr>
      <vt:lpstr>Kommunalsprechtag –  Vielfalt des Beratungsangebots</vt:lpstr>
      <vt:lpstr>Kommunalsprechtag –  Vielfalt des Beratungsangebots</vt:lpstr>
      <vt:lpstr>Vielen Dank für Ihre Aufmerksamkeit.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Werner, Kiana</dc:creator>
  <dc:description>Folienpool erstellt durch BRAINWORXX GmbH 2014</dc:description>
  <cp:lastModifiedBy>Schleicher-Ottens, Manuel</cp:lastModifiedBy>
  <cp:revision>620</cp:revision>
  <cp:lastPrinted>2015-07-02T12:11:53Z</cp:lastPrinted>
  <dcterms:created xsi:type="dcterms:W3CDTF">2024-07-12T10:21:45Z</dcterms:created>
  <dcterms:modified xsi:type="dcterms:W3CDTF">2025-10-02T12:52:03Z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S_AutoÜbernahme">
    <vt:bool>false</vt:bool>
  </property>
  <property fmtid="{D5CDD505-2E9C-101B-9397-08002B2CF9AE}" pid="3" name="MSIP_Label_defa4170-0d19-0005-0004-bc88714345d2_Enabled">
    <vt:lpwstr>true</vt:lpwstr>
  </property>
  <property fmtid="{D5CDD505-2E9C-101B-9397-08002B2CF9AE}" pid="4" name="MSIP_Label_defa4170-0d19-0005-0004-bc88714345d2_SetDate">
    <vt:lpwstr>2025-10-02T12:51:27Z</vt:lpwstr>
  </property>
  <property fmtid="{D5CDD505-2E9C-101B-9397-08002B2CF9AE}" pid="5" name="MSIP_Label_defa4170-0d19-0005-0004-bc88714345d2_Method">
    <vt:lpwstr>Standard</vt:lpwstr>
  </property>
  <property fmtid="{D5CDD505-2E9C-101B-9397-08002B2CF9AE}" pid="6" name="MSIP_Label_defa4170-0d19-0005-0004-bc88714345d2_Name">
    <vt:lpwstr>defa4170-0d19-0005-0004-bc88714345d2</vt:lpwstr>
  </property>
  <property fmtid="{D5CDD505-2E9C-101B-9397-08002B2CF9AE}" pid="7" name="MSIP_Label_defa4170-0d19-0005-0004-bc88714345d2_SiteId">
    <vt:lpwstr>3d85f3cf-59a0-4bc3-8b4e-97cbf19adaf6</vt:lpwstr>
  </property>
  <property fmtid="{D5CDD505-2E9C-101B-9397-08002B2CF9AE}" pid="8" name="MSIP_Label_defa4170-0d19-0005-0004-bc88714345d2_ActionId">
    <vt:lpwstr>db3ecd6c-f77d-493d-a374-6660324e0e53</vt:lpwstr>
  </property>
  <property fmtid="{D5CDD505-2E9C-101B-9397-08002B2CF9AE}" pid="9" name="MSIP_Label_defa4170-0d19-0005-0004-bc88714345d2_ContentBits">
    <vt:lpwstr>0</vt:lpwstr>
  </property>
  <property fmtid="{D5CDD505-2E9C-101B-9397-08002B2CF9AE}" pid="10" name="MSIP_Label_defa4170-0d19-0005-0004-bc88714345d2_Tag">
    <vt:lpwstr>10, 3, 0, 1</vt:lpwstr>
  </property>
</Properties>
</file>